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4"/>
  </p:notesMasterIdLst>
  <p:sldIdLst>
    <p:sldId id="256" r:id="rId2"/>
    <p:sldId id="260" r:id="rId3"/>
    <p:sldId id="257" r:id="rId4"/>
    <p:sldId id="258" r:id="rId5"/>
    <p:sldId id="259" r:id="rId6"/>
    <p:sldId id="279" r:id="rId7"/>
    <p:sldId id="280" r:id="rId8"/>
    <p:sldId id="262" r:id="rId9"/>
    <p:sldId id="266" r:id="rId10"/>
    <p:sldId id="304" r:id="rId11"/>
    <p:sldId id="291" r:id="rId12"/>
    <p:sldId id="292" r:id="rId13"/>
    <p:sldId id="293" r:id="rId14"/>
    <p:sldId id="294" r:id="rId15"/>
    <p:sldId id="282" r:id="rId16"/>
    <p:sldId id="283" r:id="rId17"/>
    <p:sldId id="284" r:id="rId18"/>
    <p:sldId id="269" r:id="rId19"/>
    <p:sldId id="270" r:id="rId20"/>
    <p:sldId id="268" r:id="rId21"/>
    <p:sldId id="281" r:id="rId22"/>
    <p:sldId id="273" r:id="rId23"/>
    <p:sldId id="272" r:id="rId24"/>
    <p:sldId id="274" r:id="rId25"/>
    <p:sldId id="275" r:id="rId26"/>
    <p:sldId id="295" r:id="rId27"/>
    <p:sldId id="302" r:id="rId28"/>
    <p:sldId id="303" r:id="rId29"/>
    <p:sldId id="276" r:id="rId30"/>
    <p:sldId id="277" r:id="rId31"/>
    <p:sldId id="287" r:id="rId32"/>
    <p:sldId id="285" r:id="rId33"/>
    <p:sldId id="288" r:id="rId34"/>
    <p:sldId id="289" r:id="rId35"/>
    <p:sldId id="297" r:id="rId36"/>
    <p:sldId id="298" r:id="rId37"/>
    <p:sldId id="300" r:id="rId38"/>
    <p:sldId id="301" r:id="rId39"/>
    <p:sldId id="290" r:id="rId40"/>
    <p:sldId id="306" r:id="rId41"/>
    <p:sldId id="305" r:id="rId42"/>
    <p:sldId id="307" r:id="rId43"/>
    <p:sldId id="308" r:id="rId44"/>
    <p:sldId id="309" r:id="rId45"/>
    <p:sldId id="310" r:id="rId46"/>
    <p:sldId id="312" r:id="rId47"/>
    <p:sldId id="313" r:id="rId48"/>
    <p:sldId id="314" r:id="rId49"/>
    <p:sldId id="315" r:id="rId50"/>
    <p:sldId id="316" r:id="rId51"/>
    <p:sldId id="317" r:id="rId52"/>
    <p:sldId id="318" r:id="rId53"/>
    <p:sldId id="319" r:id="rId54"/>
    <p:sldId id="321" r:id="rId55"/>
    <p:sldId id="322" r:id="rId56"/>
    <p:sldId id="323" r:id="rId57"/>
    <p:sldId id="324" r:id="rId58"/>
    <p:sldId id="325" r:id="rId59"/>
    <p:sldId id="326" r:id="rId60"/>
    <p:sldId id="329" r:id="rId61"/>
    <p:sldId id="328" r:id="rId62"/>
    <p:sldId id="327"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271" autoAdjust="0"/>
  </p:normalViewPr>
  <p:slideViewPr>
    <p:cSldViewPr>
      <p:cViewPr varScale="1">
        <p:scale>
          <a:sx n="64" d="100"/>
          <a:sy n="64" d="100"/>
        </p:scale>
        <p:origin x="1590" y="72"/>
      </p:cViewPr>
      <p:guideLst>
        <p:guide orient="horz" pos="2160"/>
        <p:guide pos="2880"/>
      </p:guideLst>
    </p:cSldViewPr>
  </p:slideViewPr>
  <p:outlineViewPr>
    <p:cViewPr>
      <p:scale>
        <a:sx n="33" d="100"/>
        <a:sy n="33" d="100"/>
      </p:scale>
      <p:origin x="0" y="-9942"/>
    </p:cViewPr>
  </p:outlineViewPr>
  <p:notesTextViewPr>
    <p:cViewPr>
      <p:scale>
        <a:sx n="100" d="100"/>
        <a:sy n="100" d="100"/>
      </p:scale>
      <p:origin x="0" y="0"/>
    </p:cViewPr>
  </p:notesTextViewPr>
  <p:sorterViewPr>
    <p:cViewPr varScale="1">
      <p:scale>
        <a:sx n="100" d="100"/>
        <a:sy n="100" d="100"/>
      </p:scale>
      <p:origin x="0" y="-23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5D9145-F53B-4B4D-939D-38F2BD2B880C}" type="datetimeFigureOut">
              <a:rPr lang="en-US" smtClean="0"/>
              <a:pPr/>
              <a:t>6/5/2025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AE93BC-5940-48A0-9E2F-36BCA24A05E5}" type="slidenum">
              <a:rPr lang="en-US" smtClean="0"/>
              <a:pPr/>
              <a:t>‹#›</a:t>
            </a:fld>
            <a:endParaRPr lang="en-US"/>
          </a:p>
        </p:txBody>
      </p:sp>
    </p:spTree>
    <p:extLst>
      <p:ext uri="{BB962C8B-B14F-4D97-AF65-F5344CB8AC3E}">
        <p14:creationId xmlns:p14="http://schemas.microsoft.com/office/powerpoint/2010/main" val="199083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AE93BC-5940-48A0-9E2F-36BCA24A05E5}" type="slidenum">
              <a:rPr lang="en-US" smtClean="0"/>
              <a:pPr/>
              <a:t>2</a:t>
            </a:fld>
            <a:endParaRPr lang="en-US"/>
          </a:p>
        </p:txBody>
      </p:sp>
    </p:spTree>
    <p:extLst>
      <p:ext uri="{BB962C8B-B14F-4D97-AF65-F5344CB8AC3E}">
        <p14:creationId xmlns:p14="http://schemas.microsoft.com/office/powerpoint/2010/main" val="379090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AE93BC-5940-48A0-9E2F-36BCA24A05E5}" type="slidenum">
              <a:rPr lang="en-US" smtClean="0"/>
              <a:pPr/>
              <a:t>32</a:t>
            </a:fld>
            <a:endParaRPr lang="en-US"/>
          </a:p>
        </p:txBody>
      </p:sp>
    </p:spTree>
    <p:extLst>
      <p:ext uri="{BB962C8B-B14F-4D97-AF65-F5344CB8AC3E}">
        <p14:creationId xmlns:p14="http://schemas.microsoft.com/office/powerpoint/2010/main" val="2200241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C25C57-1B4E-46E2-8603-B3828E945AAF}" type="datetimeFigureOut">
              <a:rPr lang="en-US" smtClean="0"/>
              <a:pPr/>
              <a:t>6/5/2025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C25C57-1B4E-46E2-8603-B3828E945AAF}" type="datetimeFigureOut">
              <a:rPr lang="en-US" smtClean="0"/>
              <a:pPr/>
              <a:t>6/5/2025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C25C57-1B4E-46E2-8603-B3828E945AAF}" type="datetimeFigureOut">
              <a:rPr lang="en-US" smtClean="0"/>
              <a:pPr/>
              <a:t>6/5/2025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C25C57-1B4E-46E2-8603-B3828E945AAF}" type="datetimeFigureOut">
              <a:rPr lang="en-US" smtClean="0"/>
              <a:pPr/>
              <a:t>6/5/2025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C25C57-1B4E-46E2-8603-B3828E945AAF}" type="datetimeFigureOut">
              <a:rPr lang="en-US" smtClean="0"/>
              <a:pPr/>
              <a:t>6/5/2025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C25C57-1B4E-46E2-8603-B3828E945AAF}" type="datetimeFigureOut">
              <a:rPr lang="en-US" smtClean="0"/>
              <a:pPr/>
              <a:t>6/5/2025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C25C57-1B4E-46E2-8603-B3828E945AAF}" type="datetimeFigureOut">
              <a:rPr lang="en-US" smtClean="0"/>
              <a:pPr/>
              <a:t>6/5/2025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C25C57-1B4E-46E2-8603-B3828E945AAF}" type="datetimeFigureOut">
              <a:rPr lang="en-US" smtClean="0"/>
              <a:pPr/>
              <a:t>6/5/2025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C25C57-1B4E-46E2-8603-B3828E945AAF}" type="datetimeFigureOut">
              <a:rPr lang="en-US" smtClean="0"/>
              <a:pPr/>
              <a:t>6/5/2025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C25C57-1B4E-46E2-8603-B3828E945AAF}" type="datetimeFigureOut">
              <a:rPr lang="en-US" smtClean="0"/>
              <a:pPr/>
              <a:t>6/5/2025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C25C57-1B4E-46E2-8603-B3828E945AAF}" type="datetimeFigureOut">
              <a:rPr lang="en-US" smtClean="0"/>
              <a:pPr/>
              <a:t>6/5/2025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B03E5-685C-4387-A9A2-180ADC7339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25C57-1B4E-46E2-8603-B3828E945AAF}" type="datetimeFigureOut">
              <a:rPr lang="en-US" smtClean="0"/>
              <a:pPr/>
              <a:t>6/5/2025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9B03E5-685C-4387-A9A2-180ADC7339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0"/>
            <a:ext cx="8763000" cy="3505199"/>
          </a:xfrm>
          <a:solidFill>
            <a:schemeClr val="accent6">
              <a:lumMod val="20000"/>
              <a:lumOff val="80000"/>
            </a:schemeClr>
          </a:solidFill>
        </p:spPr>
        <p:txBody>
          <a:bodyPr>
            <a:normAutofit fontScale="90000"/>
          </a:bodyPr>
          <a:lstStyle/>
          <a:p>
            <a:r>
              <a:rPr lang="en-US" sz="4000" dirty="0" smtClean="0">
                <a:solidFill>
                  <a:srgbClr val="0070C0"/>
                </a:solidFill>
                <a:latin typeface="Arial Black" panose="020B0A04020102020204" pitchFamily="34" charset="0"/>
              </a:rPr>
              <a:t>ST. JOHN BOSCO CORE PTC-LODONGA</a:t>
            </a:r>
            <a:br>
              <a:rPr lang="en-US" sz="4000" dirty="0" smtClean="0">
                <a:solidFill>
                  <a:srgbClr val="0070C0"/>
                </a:solidFill>
                <a:latin typeface="Arial Black" panose="020B0A04020102020204" pitchFamily="34" charset="0"/>
              </a:rPr>
            </a:br>
            <a:r>
              <a:rPr lang="en-US" sz="4000" dirty="0">
                <a:solidFill>
                  <a:srgbClr val="0070C0"/>
                </a:solidFill>
                <a:latin typeface="Arial Black" panose="020B0A04020102020204" pitchFamily="34" charset="0"/>
              </a:rPr>
              <a:t/>
            </a:r>
            <a:br>
              <a:rPr lang="en-US" sz="4000" dirty="0">
                <a:solidFill>
                  <a:srgbClr val="0070C0"/>
                </a:solidFill>
                <a:latin typeface="Arial Black" panose="020B0A04020102020204" pitchFamily="34" charset="0"/>
              </a:rPr>
            </a:br>
            <a:r>
              <a:rPr lang="en-US" sz="4000" dirty="0" smtClean="0">
                <a:latin typeface="Arial Black" panose="020B0A04020102020204" pitchFamily="34" charset="0"/>
              </a:rPr>
              <a:t/>
            </a:r>
            <a:br>
              <a:rPr lang="en-US" sz="4000" dirty="0" smtClean="0">
                <a:latin typeface="Arial Black" panose="020B0A04020102020204" pitchFamily="34" charset="0"/>
              </a:rPr>
            </a:br>
            <a:r>
              <a:rPr lang="en-US" dirty="0" smtClean="0">
                <a:solidFill>
                  <a:srgbClr val="C00000"/>
                </a:solidFill>
                <a:latin typeface="Arial Black" panose="020B0A04020102020204" pitchFamily="34" charset="0"/>
              </a:rPr>
              <a:t>COLLEGE PROFILE AND STATUS </a:t>
            </a:r>
            <a:endParaRPr lang="en-US" dirty="0">
              <a:solidFill>
                <a:srgbClr val="C00000"/>
              </a:solidFill>
              <a:latin typeface="Arial Black" panose="020B0A04020102020204" pitchFamily="34" charset="0"/>
            </a:endParaRPr>
          </a:p>
        </p:txBody>
      </p:sp>
      <p:sp>
        <p:nvSpPr>
          <p:cNvPr id="3" name="Subtitle 2"/>
          <p:cNvSpPr>
            <a:spLocks noGrp="1"/>
          </p:cNvSpPr>
          <p:nvPr>
            <p:ph type="subTitle" idx="1"/>
          </p:nvPr>
        </p:nvSpPr>
        <p:spPr>
          <a:xfrm>
            <a:off x="228600" y="3962400"/>
            <a:ext cx="8763000" cy="2667000"/>
          </a:xfrm>
        </p:spPr>
        <p:txBody>
          <a:bodyPr>
            <a:normAutofit fontScale="92500" lnSpcReduction="20000"/>
          </a:bodyPr>
          <a:lstStyle/>
          <a:p>
            <a:r>
              <a:rPr lang="en-US" sz="3600" dirty="0" smtClean="0"/>
              <a:t> </a:t>
            </a:r>
          </a:p>
          <a:p>
            <a:r>
              <a:rPr lang="en-US" sz="3600" dirty="0" smtClean="0"/>
              <a:t>By</a:t>
            </a:r>
          </a:p>
          <a:p>
            <a:endParaRPr lang="en-US" sz="3600" b="1" dirty="0" smtClean="0">
              <a:solidFill>
                <a:srgbClr val="002060"/>
              </a:solidFill>
            </a:endParaRPr>
          </a:p>
          <a:p>
            <a:r>
              <a:rPr lang="en-US" sz="3600" b="1" dirty="0" smtClean="0">
                <a:solidFill>
                  <a:srgbClr val="002060"/>
                </a:solidFill>
              </a:rPr>
              <a:t>Fr. Hillary </a:t>
            </a:r>
            <a:r>
              <a:rPr lang="en-US" sz="3600" b="1" dirty="0" err="1" smtClean="0">
                <a:solidFill>
                  <a:srgbClr val="002060"/>
                </a:solidFill>
              </a:rPr>
              <a:t>Kago</a:t>
            </a:r>
            <a:r>
              <a:rPr lang="en-US" sz="3600" b="1" dirty="0" smtClean="0">
                <a:solidFill>
                  <a:srgbClr val="002060"/>
                </a:solidFill>
              </a:rPr>
              <a:t> </a:t>
            </a:r>
            <a:r>
              <a:rPr lang="en-US" sz="3600" b="1" dirty="0" err="1" smtClean="0">
                <a:solidFill>
                  <a:srgbClr val="002060"/>
                </a:solidFill>
              </a:rPr>
              <a:t>Orwinya</a:t>
            </a:r>
            <a:endParaRPr lang="en-US" sz="3600" b="1" dirty="0" smtClean="0">
              <a:solidFill>
                <a:srgbClr val="002060"/>
              </a:solidFill>
            </a:endParaRPr>
          </a:p>
          <a:p>
            <a:r>
              <a:rPr lang="en-US" sz="3600" b="1" dirty="0">
                <a:solidFill>
                  <a:srgbClr val="002060"/>
                </a:solidFill>
              </a:rPr>
              <a:t>(</a:t>
            </a:r>
            <a:r>
              <a:rPr lang="en-US" sz="3600" b="1" dirty="0" smtClean="0">
                <a:solidFill>
                  <a:srgbClr val="002060"/>
                </a:solidFill>
              </a:rPr>
              <a:t>Principal)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00B0F0"/>
          </a:solidFill>
        </p:spPr>
        <p:txBody>
          <a:bodyPr>
            <a:normAutofit/>
          </a:bodyPr>
          <a:lstStyle/>
          <a:p>
            <a:r>
              <a:rPr lang="en-US" sz="3200" dirty="0" smtClean="0">
                <a:solidFill>
                  <a:schemeClr val="bg1"/>
                </a:solidFill>
                <a:latin typeface="Times New Roman" panose="02020603050405020304" pitchFamily="18" charset="0"/>
                <a:cs typeface="Times New Roman" panose="02020603050405020304" pitchFamily="18" charset="0"/>
              </a:rPr>
              <a:t>GEOGRAPHICAL LOCATION</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1295400"/>
            <a:ext cx="8686800" cy="5334000"/>
          </a:xfrm>
        </p:spPr>
        <p:txBody>
          <a:bodyPr>
            <a:normAutofit fontScale="92500" lnSpcReduction="10000"/>
          </a:bodyPr>
          <a:lstStyle/>
          <a:p>
            <a:r>
              <a:rPr lang="en-US" dirty="0" smtClean="0"/>
              <a:t>The </a:t>
            </a:r>
            <a:r>
              <a:rPr lang="en-US" dirty="0"/>
              <a:t>C</a:t>
            </a:r>
            <a:r>
              <a:rPr lang="en-US" dirty="0" smtClean="0"/>
              <a:t>ollege has a designated  </a:t>
            </a:r>
            <a:r>
              <a:rPr lang="en-US" dirty="0"/>
              <a:t>piece of </a:t>
            </a:r>
            <a:r>
              <a:rPr lang="en-US" dirty="0" smtClean="0"/>
              <a:t>land </a:t>
            </a:r>
            <a:r>
              <a:rPr lang="en-US" dirty="0"/>
              <a:t>duly leased by the </a:t>
            </a:r>
            <a:r>
              <a:rPr lang="en-US" dirty="0" smtClean="0"/>
              <a:t>proprietor (</a:t>
            </a:r>
            <a:r>
              <a:rPr lang="en-US" dirty="0" err="1" smtClean="0"/>
              <a:t>Arua</a:t>
            </a:r>
            <a:r>
              <a:rPr lang="en-US" dirty="0" smtClean="0"/>
              <a:t> Diocese). </a:t>
            </a:r>
            <a:r>
              <a:rPr lang="en-US" dirty="0"/>
              <a:t>The l</a:t>
            </a:r>
            <a:r>
              <a:rPr lang="en-US" dirty="0" smtClean="0"/>
              <a:t>and </a:t>
            </a:r>
            <a:r>
              <a:rPr lang="en-US" dirty="0"/>
              <a:t>it owns </a:t>
            </a:r>
            <a:r>
              <a:rPr lang="en-US" dirty="0" smtClean="0"/>
              <a:t>is </a:t>
            </a:r>
            <a:r>
              <a:rPr lang="en-US" dirty="0"/>
              <a:t>36,000 acres. Area covered by the existing structures is 9.53 acres. </a:t>
            </a:r>
            <a:endParaRPr lang="en-US" dirty="0" smtClean="0"/>
          </a:p>
          <a:p>
            <a:pPr marL="0" indent="0">
              <a:buNone/>
            </a:pPr>
            <a:endParaRPr lang="en-US" dirty="0" smtClean="0"/>
          </a:p>
          <a:p>
            <a:r>
              <a:rPr lang="en-GB" dirty="0" smtClean="0"/>
              <a:t>The College </a:t>
            </a:r>
            <a:r>
              <a:rPr lang="en-GB" dirty="0"/>
              <a:t>is located </a:t>
            </a:r>
            <a:r>
              <a:rPr lang="en-GB" dirty="0" smtClean="0"/>
              <a:t>in Basilica Cell, </a:t>
            </a:r>
            <a:r>
              <a:rPr lang="en-GB" dirty="0" err="1" smtClean="0"/>
              <a:t>Rembeta</a:t>
            </a:r>
            <a:r>
              <a:rPr lang="en-GB" dirty="0" smtClean="0"/>
              <a:t> Ward, </a:t>
            </a:r>
            <a:r>
              <a:rPr lang="en-GB" dirty="0" err="1" smtClean="0"/>
              <a:t>Lodonga</a:t>
            </a:r>
            <a:r>
              <a:rPr lang="en-GB" dirty="0"/>
              <a:t> </a:t>
            </a:r>
            <a:r>
              <a:rPr lang="en-GB" dirty="0" smtClean="0"/>
              <a:t>Town Council, </a:t>
            </a:r>
            <a:r>
              <a:rPr lang="en-GB" dirty="0" err="1" smtClean="0"/>
              <a:t>Aringa</a:t>
            </a:r>
            <a:r>
              <a:rPr lang="en-GB" dirty="0" smtClean="0"/>
              <a:t> </a:t>
            </a:r>
            <a:r>
              <a:rPr lang="en-GB" dirty="0"/>
              <a:t>South </a:t>
            </a:r>
            <a:r>
              <a:rPr lang="en-GB" dirty="0" smtClean="0"/>
              <a:t>Constituency, </a:t>
            </a:r>
            <a:r>
              <a:rPr lang="en-GB" dirty="0" err="1" smtClean="0"/>
              <a:t>Yumbe</a:t>
            </a:r>
            <a:r>
              <a:rPr lang="en-GB" dirty="0" smtClean="0"/>
              <a:t> District.</a:t>
            </a:r>
          </a:p>
          <a:p>
            <a:endParaRPr lang="en-GB" dirty="0" smtClean="0"/>
          </a:p>
          <a:p>
            <a:r>
              <a:rPr lang="en-GB" dirty="0"/>
              <a:t>It is </a:t>
            </a:r>
            <a:r>
              <a:rPr lang="en-GB" dirty="0" smtClean="0"/>
              <a:t>75.1 </a:t>
            </a:r>
            <a:r>
              <a:rPr lang="en-GB" dirty="0"/>
              <a:t>kilometres North of </a:t>
            </a:r>
            <a:r>
              <a:rPr lang="en-GB" dirty="0" err="1"/>
              <a:t>Arua</a:t>
            </a:r>
            <a:r>
              <a:rPr lang="en-GB" dirty="0"/>
              <a:t> </a:t>
            </a:r>
            <a:r>
              <a:rPr lang="en-GB" dirty="0" smtClean="0"/>
              <a:t>Town </a:t>
            </a:r>
            <a:r>
              <a:rPr lang="en-GB" dirty="0"/>
              <a:t>and </a:t>
            </a:r>
            <a:r>
              <a:rPr lang="en-GB" dirty="0" smtClean="0"/>
              <a:t>522 </a:t>
            </a:r>
            <a:r>
              <a:rPr lang="en-GB" dirty="0" err="1" smtClean="0"/>
              <a:t>kilometers</a:t>
            </a:r>
            <a:r>
              <a:rPr lang="en-GB" dirty="0" smtClean="0"/>
              <a:t> from Kampala via </a:t>
            </a:r>
            <a:r>
              <a:rPr lang="en-GB" dirty="0" err="1" smtClean="0"/>
              <a:t>Masindi</a:t>
            </a:r>
            <a:r>
              <a:rPr lang="en-GB" dirty="0"/>
              <a:t>.</a:t>
            </a:r>
            <a:endParaRPr lang="en-US" dirty="0"/>
          </a:p>
          <a:p>
            <a:endParaRPr lang="en-US" dirty="0"/>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868362"/>
          </a:xfrm>
          <a:solidFill>
            <a:srgbClr val="00B0F0"/>
          </a:solidFill>
        </p:spPr>
        <p:txBody>
          <a:bodyPr>
            <a:normAutofit/>
          </a:bodyPr>
          <a:lstStyle/>
          <a:p>
            <a:r>
              <a:rPr lang="en-US" sz="3200" dirty="0" smtClean="0">
                <a:solidFill>
                  <a:schemeClr val="bg1"/>
                </a:solidFill>
                <a:latin typeface="Times New Roman" panose="02020603050405020304" pitchFamily="18" charset="0"/>
                <a:cs typeface="Times New Roman" panose="02020603050405020304" pitchFamily="18" charset="0"/>
              </a:rPr>
              <a:t>HISTORY</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95400"/>
            <a:ext cx="8686800" cy="5334000"/>
          </a:xfrm>
        </p:spPr>
        <p:txBody>
          <a:bodyPr>
            <a:normAutofit fontScale="92500" lnSpcReduction="20000"/>
          </a:bodyPr>
          <a:lstStyle/>
          <a:p>
            <a:r>
              <a:rPr lang="en-GB" dirty="0" smtClean="0">
                <a:latin typeface="Times New Roman" panose="02020603050405020304" pitchFamily="18" charset="0"/>
                <a:cs typeface="Times New Roman" panose="02020603050405020304" pitchFamily="18" charset="0"/>
              </a:rPr>
              <a:t>It was founded </a:t>
            </a:r>
            <a:r>
              <a:rPr lang="en-GB" dirty="0">
                <a:latin typeface="Times New Roman" panose="02020603050405020304" pitchFamily="18" charset="0"/>
                <a:cs typeface="Times New Roman" panose="02020603050405020304" pitchFamily="18" charset="0"/>
              </a:rPr>
              <a:t>on 31</a:t>
            </a:r>
            <a:r>
              <a:rPr lang="en-GB" baseline="30000" dirty="0">
                <a:latin typeface="Times New Roman" panose="02020603050405020304" pitchFamily="18" charset="0"/>
                <a:cs typeface="Times New Roman" panose="02020603050405020304" pitchFamily="18" charset="0"/>
              </a:rPr>
              <a:t>st</a:t>
            </a:r>
            <a:r>
              <a:rPr lang="en-GB" dirty="0">
                <a:latin typeface="Times New Roman" panose="02020603050405020304" pitchFamily="18" charset="0"/>
                <a:cs typeface="Times New Roman" panose="02020603050405020304" pitchFamily="18" charset="0"/>
              </a:rPr>
              <a:t> January, 1945 by Fr. Peter </a:t>
            </a:r>
            <a:r>
              <a:rPr lang="en-GB" dirty="0" err="1" smtClean="0">
                <a:latin typeface="Times New Roman" panose="02020603050405020304" pitchFamily="18" charset="0"/>
                <a:cs typeface="Times New Roman" panose="02020603050405020304" pitchFamily="18" charset="0"/>
              </a:rPr>
              <a:t>Traversi</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solely to train gentlemen (single sex College).</a:t>
            </a:r>
          </a:p>
          <a:p>
            <a:r>
              <a:rPr lang="en-GB" dirty="0" smtClean="0">
                <a:latin typeface="Times New Roman" panose="02020603050405020304" pitchFamily="18" charset="0"/>
                <a:cs typeface="Times New Roman" panose="02020603050405020304" pitchFamily="18" charset="0"/>
              </a:rPr>
              <a:t>Prior to its foundation, the teacher trainees from West Nile region </a:t>
            </a:r>
            <a:r>
              <a:rPr lang="en-GB" dirty="0">
                <a:latin typeface="Times New Roman" panose="02020603050405020304" pitchFamily="18" charset="0"/>
                <a:cs typeface="Times New Roman" panose="02020603050405020304" pitchFamily="18" charset="0"/>
              </a:rPr>
              <a:t>h</a:t>
            </a:r>
            <a:r>
              <a:rPr lang="en-GB" dirty="0" smtClean="0">
                <a:latin typeface="Times New Roman" panose="02020603050405020304" pitchFamily="18" charset="0"/>
                <a:cs typeface="Times New Roman" panose="02020603050405020304" pitchFamily="18" charset="0"/>
              </a:rPr>
              <a:t>ad their training in Lira.</a:t>
            </a:r>
          </a:p>
          <a:p>
            <a:pPr marL="0" indent="0">
              <a:buNone/>
            </a:pPr>
            <a:endParaRPr lang="en-GB"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The College started </a:t>
            </a:r>
            <a:r>
              <a:rPr lang="en-GB" dirty="0">
                <a:latin typeface="Times New Roman" panose="02020603050405020304" pitchFamily="18" charset="0"/>
                <a:cs typeface="Times New Roman" panose="02020603050405020304" pitchFamily="18" charset="0"/>
              </a:rPr>
              <a:t>as a National Teachers’ Centre by </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Comboni</a:t>
            </a:r>
            <a:r>
              <a:rPr lang="en-GB" dirty="0" smtClean="0">
                <a:latin typeface="Times New Roman" panose="02020603050405020304" pitchFamily="18" charset="0"/>
                <a:cs typeface="Times New Roman" panose="02020603050405020304" pitchFamily="18" charset="0"/>
              </a:rPr>
              <a:t> Missionaries </a:t>
            </a:r>
            <a:r>
              <a:rPr lang="en-GB" dirty="0">
                <a:latin typeface="Times New Roman" panose="02020603050405020304" pitchFamily="18" charset="0"/>
                <a:cs typeface="Times New Roman" panose="02020603050405020304" pitchFamily="18" charset="0"/>
              </a:rPr>
              <a:t>to train Grade 1 T</a:t>
            </a:r>
            <a:r>
              <a:rPr lang="en-GB" dirty="0" smtClean="0">
                <a:latin typeface="Times New Roman" panose="02020603050405020304" pitchFamily="18" charset="0"/>
                <a:cs typeface="Times New Roman" panose="02020603050405020304" pitchFamily="18" charset="0"/>
              </a:rPr>
              <a:t>eachers.</a:t>
            </a:r>
          </a:p>
          <a:p>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It was </a:t>
            </a:r>
            <a:r>
              <a:rPr lang="en-GB" dirty="0" smtClean="0">
                <a:latin typeface="Times New Roman" panose="02020603050405020304" pitchFamily="18" charset="0"/>
                <a:cs typeface="Times New Roman" panose="02020603050405020304" pitchFamily="18" charset="0"/>
              </a:rPr>
              <a:t>envisaged </a:t>
            </a:r>
            <a:r>
              <a:rPr lang="en-GB" dirty="0">
                <a:latin typeface="Times New Roman" panose="02020603050405020304" pitchFamily="18" charset="0"/>
                <a:cs typeface="Times New Roman" panose="02020603050405020304" pitchFamily="18" charset="0"/>
              </a:rPr>
              <a:t>to cater for the Local Language Lugbara ti and Ma’di since the Teacher Trainees from West Nile had problems with Luo Language </a:t>
            </a:r>
            <a:endParaRPr lang="en-GB" dirty="0" smtClean="0">
              <a:latin typeface="Times New Roman" panose="02020603050405020304" pitchFamily="18" charset="0"/>
              <a:cs typeface="Times New Roman" panose="02020603050405020304" pitchFamily="18" charset="0"/>
            </a:endParaRPr>
          </a:p>
          <a:p>
            <a:endParaRPr lang="en-GB" dirty="0" smtClean="0"/>
          </a:p>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a:solidFill>
            <a:srgbClr val="00B0F0"/>
          </a:solidFill>
        </p:spPr>
        <p:txBody>
          <a:bodyPr>
            <a:normAutofit/>
          </a:bodyPr>
          <a:lstStyle/>
          <a:p>
            <a:r>
              <a:rPr lang="en-US" sz="3200" dirty="0" smtClean="0">
                <a:solidFill>
                  <a:schemeClr val="bg1"/>
                </a:solidFill>
                <a:latin typeface="Times New Roman" panose="02020603050405020304" pitchFamily="18" charset="0"/>
                <a:cs typeface="Times New Roman" panose="02020603050405020304" pitchFamily="18" charset="0"/>
              </a:rPr>
              <a:t>GROWTH OF THE COLLEGE</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19200"/>
            <a:ext cx="8839200" cy="4906963"/>
          </a:xfrm>
        </p:spPr>
        <p:txBody>
          <a:bodyPr/>
          <a:lstStyle/>
          <a:p>
            <a:r>
              <a:rPr lang="en-GB" dirty="0" smtClean="0">
                <a:latin typeface="Times New Roman" panose="02020603050405020304" pitchFamily="18" charset="0"/>
                <a:cs typeface="Times New Roman" panose="02020603050405020304" pitchFamily="18" charset="0"/>
              </a:rPr>
              <a:t>The College </a:t>
            </a:r>
            <a:r>
              <a:rPr lang="en-GB" dirty="0">
                <a:latin typeface="Times New Roman" panose="02020603050405020304" pitchFamily="18" charset="0"/>
                <a:cs typeface="Times New Roman" panose="02020603050405020304" pitchFamily="18" charset="0"/>
              </a:rPr>
              <a:t>developed and progressed </a:t>
            </a:r>
            <a:r>
              <a:rPr lang="en-GB" dirty="0" smtClean="0">
                <a:latin typeface="Times New Roman" panose="02020603050405020304" pitchFamily="18" charset="0"/>
                <a:cs typeface="Times New Roman" panose="02020603050405020304" pitchFamily="18" charset="0"/>
              </a:rPr>
              <a:t>from VTT  </a:t>
            </a:r>
            <a:r>
              <a:rPr lang="en-GB" dirty="0">
                <a:latin typeface="Times New Roman" panose="02020603050405020304" pitchFamily="18" charset="0"/>
                <a:cs typeface="Times New Roman" panose="02020603050405020304" pitchFamily="18" charset="0"/>
              </a:rPr>
              <a:t>College to Grade Two (11) in 1956, Grade </a:t>
            </a:r>
            <a:r>
              <a:rPr lang="en-GB" dirty="0" smtClean="0">
                <a:latin typeface="Times New Roman" panose="02020603050405020304" pitchFamily="18" charset="0"/>
                <a:cs typeface="Times New Roman" panose="02020603050405020304" pitchFamily="18" charset="0"/>
              </a:rPr>
              <a:t>Three </a:t>
            </a:r>
            <a:r>
              <a:rPr lang="en-GB" dirty="0">
                <a:latin typeface="Times New Roman" panose="02020603050405020304" pitchFamily="18" charset="0"/>
                <a:cs typeface="Times New Roman" panose="02020603050405020304" pitchFamily="18" charset="0"/>
              </a:rPr>
              <a:t>(111) in 1986 and became co-educational in 1992</a:t>
            </a:r>
            <a:r>
              <a:rPr lang="en-GB" dirty="0" smtClean="0">
                <a:latin typeface="Times New Roman" panose="02020603050405020304" pitchFamily="18" charset="0"/>
                <a:cs typeface="Times New Roman" panose="02020603050405020304" pitchFamily="18" charset="0"/>
              </a:rPr>
              <a:t>.</a:t>
            </a:r>
          </a:p>
          <a:p>
            <a:pPr marL="0" indent="0">
              <a:buNone/>
            </a:pP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In July 2001, the </a:t>
            </a:r>
            <a:r>
              <a:rPr lang="en-GB" dirty="0" smtClean="0">
                <a:latin typeface="Times New Roman" panose="02020603050405020304" pitchFamily="18" charset="0"/>
                <a:cs typeface="Times New Roman" panose="02020603050405020304" pitchFamily="18" charset="0"/>
              </a:rPr>
              <a:t>College </a:t>
            </a:r>
            <a:r>
              <a:rPr lang="en-GB" dirty="0">
                <a:latin typeface="Times New Roman" panose="02020603050405020304" pitchFamily="18" charset="0"/>
                <a:cs typeface="Times New Roman" panose="02020603050405020304" pitchFamily="18" charset="0"/>
              </a:rPr>
              <a:t>was elevated to the status </a:t>
            </a:r>
            <a:r>
              <a:rPr lang="en-GB" dirty="0" smtClean="0">
                <a:latin typeface="Times New Roman" panose="02020603050405020304" pitchFamily="18" charset="0"/>
                <a:cs typeface="Times New Roman" panose="02020603050405020304" pitchFamily="18" charset="0"/>
              </a:rPr>
              <a:t>of </a:t>
            </a:r>
            <a:r>
              <a:rPr lang="en-GB" dirty="0">
                <a:latin typeface="Times New Roman" panose="02020603050405020304" pitchFamily="18" charset="0"/>
                <a:cs typeface="Times New Roman" panose="02020603050405020304" pitchFamily="18" charset="0"/>
              </a:rPr>
              <a:t>Core PTC to handle both Pre-service and Outreach </a:t>
            </a:r>
            <a:r>
              <a:rPr lang="en-GB" dirty="0" smtClean="0">
                <a:latin typeface="Times New Roman" panose="02020603050405020304" pitchFamily="18" charset="0"/>
                <a:cs typeface="Times New Roman" panose="02020603050405020304" pitchFamily="18" charset="0"/>
              </a:rPr>
              <a:t>programmes.</a:t>
            </a:r>
            <a:endParaRPr lang="en-US" dirty="0">
              <a:latin typeface="Times New Roman" panose="02020603050405020304" pitchFamily="18" charset="0"/>
              <a:cs typeface="Times New Roman" panose="02020603050405020304" pitchFamily="18" charset="0"/>
            </a:endParaRPr>
          </a:p>
          <a:p>
            <a:pPr>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normAutofit/>
          </a:bodyPr>
          <a:lstStyle/>
          <a:p>
            <a:r>
              <a:rPr lang="en-US" sz="3200" dirty="0" smtClean="0">
                <a:solidFill>
                  <a:schemeClr val="bg1"/>
                </a:solidFill>
                <a:latin typeface="Times New Roman" panose="02020603050405020304" pitchFamily="18" charset="0"/>
                <a:cs typeface="Times New Roman" panose="02020603050405020304" pitchFamily="18" charset="0"/>
              </a:rPr>
              <a:t>SET BACK</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19200"/>
            <a:ext cx="8763000" cy="5486400"/>
          </a:xfrm>
        </p:spPr>
        <p:txBody>
          <a:bodyPr>
            <a:normAutofit lnSpcReduction="10000"/>
          </a:bodyPr>
          <a:lstStyle/>
          <a:p>
            <a:r>
              <a:rPr lang="en-GB" dirty="0" smtClean="0">
                <a:latin typeface="Times New Roman" panose="02020603050405020304" pitchFamily="18" charset="0"/>
                <a:cs typeface="Times New Roman" panose="02020603050405020304" pitchFamily="18" charset="0"/>
              </a:rPr>
              <a:t>The wars </a:t>
            </a:r>
            <a:r>
              <a:rPr lang="en-GB" dirty="0">
                <a:latin typeface="Times New Roman" panose="02020603050405020304" pitchFamily="18" charset="0"/>
                <a:cs typeface="Times New Roman" panose="02020603050405020304" pitchFamily="18" charset="0"/>
              </a:rPr>
              <a:t>of the 1980s during which all buildings of the College were raged down and many documents </a:t>
            </a:r>
            <a:r>
              <a:rPr lang="en-GB" dirty="0" smtClean="0">
                <a:latin typeface="Times New Roman" panose="02020603050405020304" pitchFamily="18" charset="0"/>
                <a:cs typeface="Times New Roman" panose="02020603050405020304" pitchFamily="18" charset="0"/>
              </a:rPr>
              <a:t>destroyed.</a:t>
            </a:r>
          </a:p>
          <a:p>
            <a:pPr marL="0" indent="0">
              <a:buNone/>
            </a:pPr>
            <a:endParaRPr lang="en-GB"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a:t>
            </a:r>
            <a:r>
              <a:rPr lang="en-GB" dirty="0" smtClean="0">
                <a:latin typeface="Times New Roman" panose="02020603050405020304" pitchFamily="18" charset="0"/>
                <a:cs typeface="Times New Roman" panose="02020603050405020304" pitchFamily="18" charset="0"/>
              </a:rPr>
              <a:t>n </a:t>
            </a:r>
            <a:r>
              <a:rPr lang="en-GB" dirty="0">
                <a:latin typeface="Times New Roman" panose="02020603050405020304" pitchFamily="18" charset="0"/>
                <a:cs typeface="Times New Roman" panose="02020603050405020304" pitchFamily="18" charset="0"/>
              </a:rPr>
              <a:t>1999 when Government withdrew its Grant in- Aid</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The College operated for one term as a Private PTC </a:t>
            </a:r>
            <a:endParaRPr lang="en-GB" dirty="0" smtClean="0">
              <a:latin typeface="Times New Roman" panose="02020603050405020304" pitchFamily="18" charset="0"/>
              <a:cs typeface="Times New Roman" panose="02020603050405020304" pitchFamily="18" charset="0"/>
            </a:endParaRPr>
          </a:p>
          <a:p>
            <a:pPr marL="0" indent="0">
              <a:buNone/>
            </a:pPr>
            <a:endParaRPr lang="en-GB"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His </a:t>
            </a:r>
            <a:r>
              <a:rPr lang="en-GB" dirty="0">
                <a:latin typeface="Times New Roman" panose="02020603050405020304" pitchFamily="18" charset="0"/>
                <a:cs typeface="Times New Roman" panose="02020603050405020304" pitchFamily="18" charset="0"/>
              </a:rPr>
              <a:t>Excellency the President of the Republic of Uganda, Yoweri </a:t>
            </a:r>
            <a:r>
              <a:rPr lang="en-GB" dirty="0" err="1">
                <a:latin typeface="Times New Roman" panose="02020603050405020304" pitchFamily="18" charset="0"/>
                <a:cs typeface="Times New Roman" panose="02020603050405020304" pitchFamily="18" charset="0"/>
              </a:rPr>
              <a:t>Kaguta</a:t>
            </a:r>
            <a:r>
              <a:rPr lang="en-GB" dirty="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Museveni</a:t>
            </a:r>
            <a:r>
              <a:rPr lang="en-GB" dirty="0" smtClean="0">
                <a:latin typeface="Times New Roman" panose="02020603050405020304" pitchFamily="18" charset="0"/>
                <a:cs typeface="Times New Roman" panose="02020603050405020304" pitchFamily="18" charset="0"/>
              </a:rPr>
              <a:t>, reinstated </a:t>
            </a:r>
            <a:r>
              <a:rPr lang="en-GB" dirty="0">
                <a:latin typeface="Times New Roman" panose="02020603050405020304" pitchFamily="18" charset="0"/>
                <a:cs typeface="Times New Roman" panose="02020603050405020304" pitchFamily="18" charset="0"/>
              </a:rPr>
              <a:t>the </a:t>
            </a:r>
            <a:r>
              <a:rPr lang="en-GB" dirty="0" smtClean="0">
                <a:latin typeface="Times New Roman" panose="02020603050405020304" pitchFamily="18" charset="0"/>
                <a:cs typeface="Times New Roman" panose="02020603050405020304" pitchFamily="18" charset="0"/>
              </a:rPr>
              <a:t>Grant-in-Aid in the same </a:t>
            </a:r>
            <a:r>
              <a:rPr lang="en-GB" dirty="0">
                <a:latin typeface="Times New Roman" panose="02020603050405020304" pitchFamily="18" charset="0"/>
                <a:cs typeface="Times New Roman" panose="02020603050405020304" pitchFamily="18" charset="0"/>
              </a:rPr>
              <a:t>year</a:t>
            </a:r>
            <a:r>
              <a:rPr lang="en-GB"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91600" cy="1143000"/>
          </a:xfrm>
          <a:solidFill>
            <a:srgbClr val="FFFF00"/>
          </a:solidFill>
        </p:spPr>
        <p:txBody>
          <a:bodyPr>
            <a:normAutofit/>
          </a:bodyPr>
          <a:lstStyle/>
          <a:p>
            <a:r>
              <a:rPr lang="en-US" sz="3200" b="1" dirty="0" smtClean="0">
                <a:latin typeface="Times New Roman" panose="02020603050405020304" pitchFamily="18" charset="0"/>
                <a:cs typeface="Times New Roman" panose="02020603050405020304" pitchFamily="18" charset="0"/>
              </a:rPr>
              <a:t>PRINCIPALS SINCE THE ESTABLISHMENT OF THE COLLEGE</a:t>
            </a:r>
            <a:endParaRPr lang="en-US" sz="32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6893061"/>
              </p:ext>
            </p:extLst>
          </p:nvPr>
        </p:nvGraphicFramePr>
        <p:xfrm>
          <a:off x="152400" y="1366795"/>
          <a:ext cx="8839200" cy="5133190"/>
        </p:xfrm>
        <a:graphic>
          <a:graphicData uri="http://schemas.openxmlformats.org/drawingml/2006/table">
            <a:tbl>
              <a:tblPr firstRow="1" firstCol="1" bandRow="1">
                <a:tableStyleId>{5C22544A-7EE6-4342-B048-85BDC9FD1C3A}</a:tableStyleId>
              </a:tblPr>
              <a:tblGrid>
                <a:gridCol w="838200"/>
                <a:gridCol w="3657600"/>
                <a:gridCol w="2494898"/>
                <a:gridCol w="1848502"/>
              </a:tblGrid>
              <a:tr h="1303294">
                <a:tc>
                  <a:txBody>
                    <a:bodyPr/>
                    <a:lstStyle/>
                    <a:p>
                      <a:pPr marL="0" marR="0" algn="just">
                        <a:lnSpc>
                          <a:spcPct val="150000"/>
                        </a:lnSpc>
                        <a:spcBef>
                          <a:spcPts val="0"/>
                        </a:spcBef>
                        <a:spcAft>
                          <a:spcPts val="0"/>
                        </a:spcAft>
                      </a:pPr>
                      <a:r>
                        <a:rPr lang="en-US" sz="3200" dirty="0">
                          <a:effectLst/>
                        </a:rPr>
                        <a:t>S/N</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a:effectLst/>
                        </a:rPr>
                        <a:t>Name of Principal</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3200" dirty="0">
                          <a:effectLst/>
                        </a:rPr>
                        <a:t>Period of service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a:effectLst/>
                        </a:rPr>
                        <a:t>College status</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734030">
                <a:tc>
                  <a:txBody>
                    <a:bodyPr/>
                    <a:lstStyle/>
                    <a:p>
                      <a:pPr marL="0" marR="0" algn="just">
                        <a:lnSpc>
                          <a:spcPct val="150000"/>
                        </a:lnSpc>
                        <a:spcBef>
                          <a:spcPts val="0"/>
                        </a:spcBef>
                        <a:spcAft>
                          <a:spcPts val="0"/>
                        </a:spcAft>
                      </a:pPr>
                      <a:r>
                        <a:rPr lang="en-US" sz="3200">
                          <a:effectLst/>
                        </a:rPr>
                        <a:t>1</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dirty="0">
                          <a:effectLst/>
                        </a:rPr>
                        <a:t>Fr. Peter </a:t>
                      </a:r>
                      <a:r>
                        <a:rPr lang="en-US" sz="3200" dirty="0" err="1">
                          <a:effectLst/>
                        </a:rPr>
                        <a:t>Traversi</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3200" dirty="0">
                          <a:effectLst/>
                        </a:rPr>
                        <a:t>1945 to 1950</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a:effectLst/>
                        </a:rPr>
                        <a:t>Grade 1</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734030">
                <a:tc>
                  <a:txBody>
                    <a:bodyPr/>
                    <a:lstStyle/>
                    <a:p>
                      <a:pPr marL="0" marR="0" algn="just">
                        <a:lnSpc>
                          <a:spcPct val="150000"/>
                        </a:lnSpc>
                        <a:spcBef>
                          <a:spcPts val="0"/>
                        </a:spcBef>
                        <a:spcAft>
                          <a:spcPts val="0"/>
                        </a:spcAft>
                      </a:pPr>
                      <a:r>
                        <a:rPr lang="en-US" sz="3200">
                          <a:effectLst/>
                        </a:rPr>
                        <a:t>2</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dirty="0">
                          <a:effectLst/>
                        </a:rPr>
                        <a:t>Fr. </a:t>
                      </a:r>
                      <a:r>
                        <a:rPr lang="en-US" sz="3200" dirty="0" err="1">
                          <a:effectLst/>
                        </a:rPr>
                        <a:t>Igino</a:t>
                      </a:r>
                      <a:r>
                        <a:rPr lang="en-US" sz="3200" dirty="0">
                          <a:effectLst/>
                        </a:rPr>
                        <a:t> </a:t>
                      </a:r>
                      <a:r>
                        <a:rPr lang="en-US" sz="3200" dirty="0" err="1">
                          <a:effectLst/>
                        </a:rPr>
                        <a:t>Albrigo</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3200" dirty="0">
                          <a:effectLst/>
                        </a:rPr>
                        <a:t>1951 to 1952</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a:effectLst/>
                        </a:rPr>
                        <a:t>Grade 1</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734030">
                <a:tc>
                  <a:txBody>
                    <a:bodyPr/>
                    <a:lstStyle/>
                    <a:p>
                      <a:pPr marL="0" marR="0" algn="just">
                        <a:lnSpc>
                          <a:spcPct val="150000"/>
                        </a:lnSpc>
                        <a:spcBef>
                          <a:spcPts val="0"/>
                        </a:spcBef>
                        <a:spcAft>
                          <a:spcPts val="0"/>
                        </a:spcAft>
                      </a:pPr>
                      <a:r>
                        <a:rPr lang="en-US" sz="3200">
                          <a:effectLst/>
                        </a:rPr>
                        <a:t>3</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dirty="0">
                          <a:effectLst/>
                        </a:rPr>
                        <a:t>Fr. Luigi </a:t>
                      </a:r>
                      <a:r>
                        <a:rPr lang="en-US" sz="3200" dirty="0" err="1">
                          <a:effectLst/>
                        </a:rPr>
                        <a:t>Ponzoni</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3200" dirty="0">
                          <a:effectLst/>
                        </a:rPr>
                        <a:t>1953 to 1956</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a:effectLst/>
                        </a:rPr>
                        <a:t>Grade 1</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734030">
                <a:tc>
                  <a:txBody>
                    <a:bodyPr/>
                    <a:lstStyle/>
                    <a:p>
                      <a:pPr marL="0" marR="0" algn="just">
                        <a:lnSpc>
                          <a:spcPct val="150000"/>
                        </a:lnSpc>
                        <a:spcBef>
                          <a:spcPts val="0"/>
                        </a:spcBef>
                        <a:spcAft>
                          <a:spcPts val="0"/>
                        </a:spcAft>
                      </a:pPr>
                      <a:r>
                        <a:rPr lang="en-US" sz="3200">
                          <a:effectLst/>
                        </a:rPr>
                        <a:t>4</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a:effectLst/>
                        </a:rPr>
                        <a:t>Fr. Andrea Minisini</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3200" dirty="0">
                          <a:effectLst/>
                        </a:rPr>
                        <a:t>1956 to 1958</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dirty="0">
                          <a:effectLst/>
                        </a:rPr>
                        <a:t>Grade 11</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734030">
                <a:tc>
                  <a:txBody>
                    <a:bodyPr/>
                    <a:lstStyle/>
                    <a:p>
                      <a:pPr marL="0" marR="0" algn="just">
                        <a:lnSpc>
                          <a:spcPct val="150000"/>
                        </a:lnSpc>
                        <a:spcBef>
                          <a:spcPts val="0"/>
                        </a:spcBef>
                        <a:spcAft>
                          <a:spcPts val="0"/>
                        </a:spcAft>
                      </a:pPr>
                      <a:r>
                        <a:rPr lang="en-US" sz="3200" dirty="0">
                          <a:effectLst/>
                        </a:rPr>
                        <a:t>5</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dirty="0">
                          <a:effectLst/>
                        </a:rPr>
                        <a:t>Fr. </a:t>
                      </a:r>
                      <a:r>
                        <a:rPr lang="en-US" sz="3200" dirty="0" err="1">
                          <a:effectLst/>
                        </a:rPr>
                        <a:t>Eltore</a:t>
                      </a:r>
                      <a:r>
                        <a:rPr lang="en-US" sz="3200" dirty="0">
                          <a:effectLst/>
                        </a:rPr>
                        <a:t> </a:t>
                      </a:r>
                      <a:r>
                        <a:rPr lang="en-US" sz="3200" dirty="0" err="1">
                          <a:effectLst/>
                        </a:rPr>
                        <a:t>Pedrini</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3200" dirty="0">
                          <a:effectLst/>
                        </a:rPr>
                        <a:t>1958 to 1985</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3200" dirty="0">
                          <a:effectLst/>
                        </a:rPr>
                        <a:t>Grade 11</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913554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1143000"/>
          </a:xfrm>
          <a:solidFill>
            <a:srgbClr val="FFFF00"/>
          </a:solidFill>
        </p:spPr>
        <p:txBody>
          <a:bodyPr>
            <a:normAutofit/>
          </a:bodyPr>
          <a:lstStyle/>
          <a:p>
            <a:r>
              <a:rPr lang="en-US" sz="3200" b="1" dirty="0" smtClean="0">
                <a:latin typeface="Times New Roman" panose="02020603050405020304" pitchFamily="18" charset="0"/>
                <a:cs typeface="Times New Roman" panose="02020603050405020304" pitchFamily="18" charset="0"/>
              </a:rPr>
              <a:t>PRINCIPALS SINCE THE ESTABLISHMENT OF THE COLLEGE CON’T</a:t>
            </a:r>
            <a:endParaRPr lang="en-US" sz="32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9124183"/>
              </p:ext>
            </p:extLst>
          </p:nvPr>
        </p:nvGraphicFramePr>
        <p:xfrm>
          <a:off x="152399" y="1142999"/>
          <a:ext cx="8839201" cy="5760720"/>
        </p:xfrm>
        <a:graphic>
          <a:graphicData uri="http://schemas.openxmlformats.org/drawingml/2006/table">
            <a:tbl>
              <a:tblPr firstRow="1" firstCol="1" bandRow="1">
                <a:tableStyleId>{5C22544A-7EE6-4342-B048-85BDC9FD1C3A}</a:tableStyleId>
              </a:tblPr>
              <a:tblGrid>
                <a:gridCol w="615217"/>
                <a:gridCol w="3588771"/>
                <a:gridCol w="2615266"/>
                <a:gridCol w="2019947"/>
              </a:tblGrid>
              <a:tr h="631613">
                <a:tc>
                  <a:txBody>
                    <a:bodyPr/>
                    <a:lstStyle/>
                    <a:p>
                      <a:pPr marL="0" marR="0" algn="just">
                        <a:lnSpc>
                          <a:spcPct val="150000"/>
                        </a:lnSpc>
                        <a:spcBef>
                          <a:spcPts val="0"/>
                        </a:spcBef>
                        <a:spcAft>
                          <a:spcPts val="0"/>
                        </a:spcAft>
                      </a:pPr>
                      <a:r>
                        <a:rPr lang="en-US" sz="2800" dirty="0">
                          <a:effectLst/>
                        </a:rPr>
                        <a:t>6</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rPr>
                        <a:t>Mr. </a:t>
                      </a:r>
                      <a:r>
                        <a:rPr lang="en-US" sz="2800" dirty="0" err="1">
                          <a:effectLst/>
                        </a:rPr>
                        <a:t>Ajuamani</a:t>
                      </a:r>
                      <a:r>
                        <a:rPr lang="en-US" sz="2800" dirty="0">
                          <a:effectLst/>
                        </a:rPr>
                        <a:t> Basil</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1985 to 1985</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rPr>
                        <a:t>Grade 111</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263227">
                <a:tc>
                  <a:txBody>
                    <a:bodyPr/>
                    <a:lstStyle/>
                    <a:p>
                      <a:pPr marL="0" marR="0" algn="just">
                        <a:lnSpc>
                          <a:spcPct val="150000"/>
                        </a:lnSpc>
                        <a:spcBef>
                          <a:spcPts val="0"/>
                        </a:spcBef>
                        <a:spcAft>
                          <a:spcPts val="0"/>
                        </a:spcAft>
                      </a:pPr>
                      <a:r>
                        <a:rPr lang="en-US" sz="2800">
                          <a:effectLst/>
                        </a:rPr>
                        <a:t>7</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Mr. </a:t>
                      </a:r>
                      <a:r>
                        <a:rPr lang="en-US" sz="2800" dirty="0" err="1">
                          <a:effectLst/>
                        </a:rPr>
                        <a:t>Drate</a:t>
                      </a:r>
                      <a:r>
                        <a:rPr lang="en-US" sz="2800" dirty="0">
                          <a:effectLst/>
                        </a:rPr>
                        <a:t> Wilson (Caretaker)</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1985 to 1996</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rPr>
                        <a:t>Grade 111</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263227">
                <a:tc>
                  <a:txBody>
                    <a:bodyPr/>
                    <a:lstStyle/>
                    <a:p>
                      <a:pPr marL="0" marR="0" algn="just">
                        <a:lnSpc>
                          <a:spcPct val="150000"/>
                        </a:lnSpc>
                        <a:spcBef>
                          <a:spcPts val="0"/>
                        </a:spcBef>
                        <a:spcAft>
                          <a:spcPts val="0"/>
                        </a:spcAft>
                      </a:pPr>
                      <a:r>
                        <a:rPr lang="en-US" sz="2800" dirty="0">
                          <a:effectLst/>
                        </a:rPr>
                        <a:t>8</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Mr. </a:t>
                      </a:r>
                      <a:r>
                        <a:rPr lang="en-US" sz="2800" dirty="0" err="1">
                          <a:effectLst/>
                        </a:rPr>
                        <a:t>Obwona</a:t>
                      </a:r>
                      <a:r>
                        <a:rPr lang="en-US" sz="2800" dirty="0">
                          <a:effectLst/>
                        </a:rPr>
                        <a:t> Peter</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March 1996 to October 1996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rPr>
                        <a:t>Grade 111</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263227">
                <a:tc>
                  <a:txBody>
                    <a:bodyPr/>
                    <a:lstStyle/>
                    <a:p>
                      <a:pPr marL="0" marR="0" algn="just">
                        <a:lnSpc>
                          <a:spcPct val="150000"/>
                        </a:lnSpc>
                        <a:spcBef>
                          <a:spcPts val="0"/>
                        </a:spcBef>
                        <a:spcAft>
                          <a:spcPts val="0"/>
                        </a:spcAft>
                      </a:pPr>
                      <a:r>
                        <a:rPr lang="en-US" sz="2800">
                          <a:effectLst/>
                        </a:rPr>
                        <a:t>9</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Rev. Fr. </a:t>
                      </a:r>
                      <a:r>
                        <a:rPr lang="en-US" sz="2800" dirty="0" err="1">
                          <a:effectLst/>
                        </a:rPr>
                        <a:t>Odubuker</a:t>
                      </a:r>
                      <a:r>
                        <a:rPr lang="en-US" sz="2800" dirty="0">
                          <a:effectLst/>
                        </a:rPr>
                        <a:t> </a:t>
                      </a:r>
                      <a:r>
                        <a:rPr lang="en-US" sz="2800" dirty="0" err="1">
                          <a:effectLst/>
                        </a:rPr>
                        <a:t>Picho</a:t>
                      </a:r>
                      <a:r>
                        <a:rPr lang="en-US" sz="2800" dirty="0">
                          <a:effectLst/>
                        </a:rPr>
                        <a:t> Epiphany</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1996 to 2010</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rPr>
                        <a:t>Grade 111</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263227">
                <a:tc>
                  <a:txBody>
                    <a:bodyPr/>
                    <a:lstStyle/>
                    <a:p>
                      <a:pPr marL="0" marR="0" algn="just">
                        <a:lnSpc>
                          <a:spcPct val="150000"/>
                        </a:lnSpc>
                        <a:spcBef>
                          <a:spcPts val="0"/>
                        </a:spcBef>
                        <a:spcAft>
                          <a:spcPts val="0"/>
                        </a:spcAft>
                      </a:pPr>
                      <a:r>
                        <a:rPr lang="en-US" sz="2800">
                          <a:effectLst/>
                        </a:rPr>
                        <a:t>10</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Rev. Fr. </a:t>
                      </a:r>
                      <a:r>
                        <a:rPr lang="en-US" sz="2800" dirty="0" err="1">
                          <a:effectLst/>
                        </a:rPr>
                        <a:t>Orwinya</a:t>
                      </a:r>
                      <a:r>
                        <a:rPr lang="en-US" sz="2800" dirty="0">
                          <a:effectLst/>
                        </a:rPr>
                        <a:t> Hillary </a:t>
                      </a:r>
                      <a:r>
                        <a:rPr lang="en-US" sz="2800" dirty="0" err="1">
                          <a:effectLst/>
                        </a:rPr>
                        <a:t>Kago</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pPr>
                      <a:r>
                        <a:rPr lang="en-US" sz="2800" dirty="0">
                          <a:effectLst/>
                        </a:rPr>
                        <a:t>  2010 to </a:t>
                      </a:r>
                      <a:r>
                        <a:rPr lang="en-US" sz="2800" dirty="0" smtClean="0">
                          <a:effectLst/>
                        </a:rPr>
                        <a:t>date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rPr>
                        <a:t>Grade 111</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19890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763000" cy="609600"/>
          </a:xfrm>
          <a:solidFill>
            <a:srgbClr val="FFC000"/>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COLLEGE PHILOSOPHY</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838200"/>
            <a:ext cx="8763000" cy="5791200"/>
          </a:xfrm>
        </p:spPr>
        <p:txBody>
          <a:bodyPr>
            <a:normAutofit fontScale="47500" lnSpcReduction="20000"/>
          </a:bodyPr>
          <a:lstStyle/>
          <a:p>
            <a:pPr>
              <a:buNone/>
            </a:pPr>
            <a:r>
              <a:rPr lang="en-US" sz="5800" b="1" i="1" dirty="0" smtClean="0">
                <a:latin typeface="Times New Roman" panose="02020603050405020304" pitchFamily="18" charset="0"/>
                <a:cs typeface="Times New Roman" panose="02020603050405020304" pitchFamily="18" charset="0"/>
              </a:rPr>
              <a:t>1. Motto; </a:t>
            </a:r>
            <a:r>
              <a:rPr lang="en-US" sz="5800" dirty="0" smtClean="0">
                <a:latin typeface="Times New Roman" panose="02020603050405020304" pitchFamily="18" charset="0"/>
                <a:cs typeface="Times New Roman" panose="02020603050405020304" pitchFamily="18" charset="0"/>
              </a:rPr>
              <a:t>Dominus Illuminatio Mea;</a:t>
            </a:r>
          </a:p>
          <a:p>
            <a:pPr>
              <a:buNone/>
            </a:pPr>
            <a:r>
              <a:rPr lang="en-US" sz="5800" b="1" i="1" dirty="0" smtClean="0">
                <a:latin typeface="Times New Roman" panose="02020603050405020304" pitchFamily="18" charset="0"/>
                <a:cs typeface="Times New Roman" panose="02020603050405020304" pitchFamily="18" charset="0"/>
              </a:rPr>
              <a:t> Meaning; “</a:t>
            </a:r>
            <a:r>
              <a:rPr lang="en-US" sz="5800" dirty="0" smtClean="0">
                <a:latin typeface="Times New Roman" panose="02020603050405020304" pitchFamily="18" charset="0"/>
                <a:cs typeface="Times New Roman" panose="02020603050405020304" pitchFamily="18" charset="0"/>
              </a:rPr>
              <a:t>The </a:t>
            </a:r>
            <a:r>
              <a:rPr lang="en-US" sz="5800" dirty="0">
                <a:latin typeface="Times New Roman" panose="02020603050405020304" pitchFamily="18" charset="0"/>
                <a:cs typeface="Times New Roman" panose="02020603050405020304" pitchFamily="18" charset="0"/>
              </a:rPr>
              <a:t>L</a:t>
            </a:r>
            <a:r>
              <a:rPr lang="en-US" sz="5800" dirty="0" smtClean="0">
                <a:latin typeface="Times New Roman" panose="02020603050405020304" pitchFamily="18" charset="0"/>
                <a:cs typeface="Times New Roman" panose="02020603050405020304" pitchFamily="18" charset="0"/>
              </a:rPr>
              <a:t>ord is my Light”</a:t>
            </a:r>
          </a:p>
          <a:p>
            <a:pPr>
              <a:buNone/>
            </a:pPr>
            <a:endParaRPr lang="en-US" sz="5800" dirty="0" smtClean="0">
              <a:latin typeface="Times New Roman" panose="02020603050405020304" pitchFamily="18" charset="0"/>
              <a:cs typeface="Times New Roman" panose="02020603050405020304" pitchFamily="18" charset="0"/>
            </a:endParaRPr>
          </a:p>
          <a:p>
            <a:pPr>
              <a:buNone/>
            </a:pPr>
            <a:r>
              <a:rPr lang="en-US" sz="5800" dirty="0" smtClean="0">
                <a:latin typeface="Times New Roman" panose="02020603050405020304" pitchFamily="18" charset="0"/>
                <a:cs typeface="Times New Roman" panose="02020603050405020304" pitchFamily="18" charset="0"/>
              </a:rPr>
              <a:t>2</a:t>
            </a:r>
            <a:r>
              <a:rPr lang="en-US" sz="5800" dirty="0">
                <a:latin typeface="Times New Roman" panose="02020603050405020304" pitchFamily="18" charset="0"/>
                <a:cs typeface="Times New Roman" panose="02020603050405020304" pitchFamily="18" charset="0"/>
              </a:rPr>
              <a:t>. </a:t>
            </a:r>
            <a:r>
              <a:rPr lang="en-US" sz="5800" b="1" dirty="0" smtClean="0">
                <a:latin typeface="Times New Roman" panose="02020603050405020304" pitchFamily="18" charset="0"/>
                <a:cs typeface="Times New Roman" panose="02020603050405020304" pitchFamily="18" charset="0"/>
              </a:rPr>
              <a:t>Vision;</a:t>
            </a:r>
            <a:r>
              <a:rPr lang="en-US" sz="5800" dirty="0" smtClean="0">
                <a:latin typeface="Times New Roman" panose="02020603050405020304" pitchFamily="18" charset="0"/>
                <a:cs typeface="Times New Roman" panose="02020603050405020304" pitchFamily="18" charset="0"/>
              </a:rPr>
              <a:t> To </a:t>
            </a:r>
            <a:r>
              <a:rPr lang="en-US" sz="5800" dirty="0">
                <a:latin typeface="Times New Roman" panose="02020603050405020304" pitchFamily="18" charset="0"/>
                <a:cs typeface="Times New Roman" panose="02020603050405020304" pitchFamily="18" charset="0"/>
              </a:rPr>
              <a:t>be an Institute of </a:t>
            </a:r>
            <a:r>
              <a:rPr lang="en-US" sz="5800" dirty="0" smtClean="0">
                <a:latin typeface="Times New Roman" panose="02020603050405020304" pitchFamily="18" charset="0"/>
                <a:cs typeface="Times New Roman" panose="02020603050405020304" pitchFamily="18" charset="0"/>
              </a:rPr>
              <a:t>Distinction</a:t>
            </a:r>
          </a:p>
          <a:p>
            <a:pPr>
              <a:buNone/>
            </a:pPr>
            <a:endParaRPr lang="en-US" sz="5800" dirty="0" smtClean="0">
              <a:latin typeface="Times New Roman" panose="02020603050405020304" pitchFamily="18" charset="0"/>
              <a:cs typeface="Times New Roman" panose="02020603050405020304" pitchFamily="18" charset="0"/>
            </a:endParaRPr>
          </a:p>
          <a:p>
            <a:pPr>
              <a:buNone/>
            </a:pPr>
            <a:r>
              <a:rPr lang="en-US" sz="5800" dirty="0" smtClean="0">
                <a:latin typeface="Times New Roman" panose="02020603050405020304" pitchFamily="18" charset="0"/>
                <a:cs typeface="Times New Roman" panose="02020603050405020304" pitchFamily="18" charset="0"/>
              </a:rPr>
              <a:t>3. </a:t>
            </a:r>
            <a:r>
              <a:rPr lang="en-US" sz="5800" b="1" dirty="0">
                <a:latin typeface="Times New Roman" panose="02020603050405020304" pitchFamily="18" charset="0"/>
                <a:cs typeface="Times New Roman" panose="02020603050405020304" pitchFamily="18" charset="0"/>
              </a:rPr>
              <a:t>Mission Statement: </a:t>
            </a:r>
            <a:br>
              <a:rPr lang="en-US" sz="5800" b="1" dirty="0">
                <a:latin typeface="Times New Roman" panose="02020603050405020304" pitchFamily="18" charset="0"/>
                <a:cs typeface="Times New Roman" panose="02020603050405020304" pitchFamily="18" charset="0"/>
              </a:rPr>
            </a:br>
            <a:r>
              <a:rPr lang="en-US" sz="5800" dirty="0">
                <a:latin typeface="Times New Roman" panose="02020603050405020304" pitchFamily="18" charset="0"/>
                <a:cs typeface="Times New Roman" panose="02020603050405020304" pitchFamily="18" charset="0"/>
              </a:rPr>
              <a:t>To </a:t>
            </a:r>
            <a:r>
              <a:rPr lang="en-US" sz="5800" dirty="0" smtClean="0">
                <a:latin typeface="Times New Roman" panose="02020603050405020304" pitchFamily="18" charset="0"/>
                <a:cs typeface="Times New Roman" panose="02020603050405020304" pitchFamily="18" charset="0"/>
              </a:rPr>
              <a:t>Mold </a:t>
            </a:r>
            <a:r>
              <a:rPr lang="en-US" sz="5800" dirty="0">
                <a:latin typeface="Times New Roman" panose="02020603050405020304" pitchFamily="18" charset="0"/>
                <a:cs typeface="Times New Roman" panose="02020603050405020304" pitchFamily="18" charset="0"/>
              </a:rPr>
              <a:t>a Transformative, Proficient, Responsible, Committed and Dedicated, God fearing, Professional Teachers of High Moral Integrity with the 21st century skills. </a:t>
            </a:r>
            <a:endParaRPr lang="en-US" sz="5800" dirty="0" smtClean="0">
              <a:latin typeface="Times New Roman" panose="02020603050405020304" pitchFamily="18" charset="0"/>
              <a:cs typeface="Times New Roman" panose="02020603050405020304" pitchFamily="18" charset="0"/>
            </a:endParaRPr>
          </a:p>
          <a:p>
            <a:pPr>
              <a:buNone/>
            </a:pPr>
            <a:endParaRPr lang="en-US" sz="5800" dirty="0" smtClean="0">
              <a:latin typeface="Times New Roman" panose="02020603050405020304" pitchFamily="18" charset="0"/>
              <a:cs typeface="Times New Roman" panose="02020603050405020304" pitchFamily="18" charset="0"/>
            </a:endParaRPr>
          </a:p>
          <a:p>
            <a:pPr>
              <a:buNone/>
            </a:pPr>
            <a:r>
              <a:rPr lang="en-US" sz="5800" dirty="0" smtClean="0">
                <a:latin typeface="Times New Roman" panose="02020603050405020304" pitchFamily="18" charset="0"/>
                <a:cs typeface="Times New Roman" panose="02020603050405020304" pitchFamily="18" charset="0"/>
              </a:rPr>
              <a:t>4. </a:t>
            </a:r>
            <a:r>
              <a:rPr lang="en-US" sz="5800" b="1" dirty="0" smtClean="0">
                <a:latin typeface="Times New Roman" panose="02020603050405020304" pitchFamily="18" charset="0"/>
                <a:cs typeface="Times New Roman" panose="02020603050405020304" pitchFamily="18" charset="0"/>
              </a:rPr>
              <a:t>The core value;  </a:t>
            </a:r>
            <a:r>
              <a:rPr lang="en-US" sz="5800" dirty="0">
                <a:latin typeface="Times New Roman" panose="02020603050405020304" pitchFamily="18" charset="0"/>
                <a:cs typeface="Times New Roman" panose="02020603050405020304" pitchFamily="18" charset="0"/>
              </a:rPr>
              <a:t>Integrity, Honesty, Equity and Professionalism </a:t>
            </a:r>
            <a:endParaRPr lang="en-US" sz="5800"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buNone/>
            </a:pPr>
            <a:endParaRPr lang="en-US" dirty="0">
              <a:latin typeface="Times New Roman" panose="02020603050405020304" pitchFamily="18" charset="0"/>
              <a:cs typeface="Times New Roman" panose="02020603050405020304" pitchFamily="18" charset="0"/>
            </a:endParaRPr>
          </a:p>
          <a:p>
            <a:pPr>
              <a:buNone/>
            </a:pPr>
            <a:endParaRPr lang="en-US" dirty="0" smtClean="0">
              <a:latin typeface="Times New Roman" panose="02020603050405020304" pitchFamily="18" charset="0"/>
              <a:cs typeface="Times New Roman" panose="02020603050405020304" pitchFamily="18" charset="0"/>
            </a:endParaRPr>
          </a:p>
          <a:p>
            <a:pPr algn="ctr">
              <a:buNone/>
            </a:pPr>
            <a:endParaRPr lang="en-US" b="1" dirty="0" smtClean="0">
              <a:latin typeface="Times New Roman" panose="02020603050405020304" pitchFamily="18" charset="0"/>
              <a:cs typeface="Times New Roman" panose="02020603050405020304" pitchFamily="18" charset="0"/>
            </a:endParaRPr>
          </a:p>
          <a:p>
            <a:pPr algn="ctr">
              <a:buNone/>
            </a:pPr>
            <a:endParaRPr lang="en-US" dirty="0" smtClean="0">
              <a:latin typeface="Times New Roman" panose="02020603050405020304" pitchFamily="18" charset="0"/>
              <a:cs typeface="Times New Roman" panose="02020603050405020304" pitchFamily="18" charset="0"/>
            </a:endParaRPr>
          </a:p>
          <a:p>
            <a:pPr algn="ctr">
              <a:buNone/>
            </a:pPr>
            <a:endParaRPr lang="en-US" dirty="0" smtClean="0"/>
          </a:p>
          <a:p>
            <a:pPr algn="ct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57" y="0"/>
            <a:ext cx="8763000" cy="990600"/>
          </a:xfrm>
          <a:solidFill>
            <a:srgbClr val="FFC000"/>
          </a:solidFill>
        </p:spPr>
        <p:txBody>
          <a:bodyPr>
            <a:normAutofit fontScale="90000"/>
          </a:bodyPr>
          <a:lstStyle/>
          <a:p>
            <a:r>
              <a:rPr lang="en-US" sz="3600" b="1" dirty="0" smtClean="0">
                <a:solidFill>
                  <a:schemeClr val="bg1"/>
                </a:solidFill>
                <a:latin typeface="Times New Roman" panose="02020603050405020304" pitchFamily="18" charset="0"/>
                <a:cs typeface="Times New Roman" panose="02020603050405020304" pitchFamily="18" charset="0"/>
              </a:rPr>
              <a:t/>
            </a:r>
            <a:br>
              <a:rPr lang="en-US" sz="3600" b="1" dirty="0" smtClean="0">
                <a:solidFill>
                  <a:schemeClr val="bg1"/>
                </a:solidFill>
                <a:latin typeface="Times New Roman" panose="02020603050405020304" pitchFamily="18" charset="0"/>
                <a:cs typeface="Times New Roman" panose="02020603050405020304" pitchFamily="18" charset="0"/>
              </a:rPr>
            </a:br>
            <a:r>
              <a:rPr lang="en-US" sz="3600" b="1" dirty="0" smtClean="0">
                <a:solidFill>
                  <a:schemeClr val="bg1"/>
                </a:solidFill>
                <a:latin typeface="Times New Roman" panose="02020603050405020304" pitchFamily="18" charset="0"/>
                <a:cs typeface="Times New Roman" panose="02020603050405020304" pitchFamily="18" charset="0"/>
              </a:rPr>
              <a:t>COLLEGE OBJECTIVES</a:t>
            </a:r>
            <a:r>
              <a:rPr lang="en-US" sz="3600" b="1" dirty="0" smtClean="0">
                <a:solidFill>
                  <a:schemeClr val="bg1"/>
                </a:solidFill>
              </a:rPr>
              <a:t/>
            </a:r>
            <a:br>
              <a:rPr lang="en-US" sz="3600" b="1" dirty="0" smtClean="0">
                <a:solidFill>
                  <a:schemeClr val="bg1"/>
                </a:solidFill>
              </a:rPr>
            </a:br>
            <a:endParaRPr lang="en-US" sz="3600" b="1" dirty="0">
              <a:solidFill>
                <a:schemeClr val="bg1"/>
              </a:solidFill>
            </a:endParaRPr>
          </a:p>
        </p:txBody>
      </p:sp>
      <p:sp>
        <p:nvSpPr>
          <p:cNvPr id="3" name="Content Placeholder 2"/>
          <p:cNvSpPr>
            <a:spLocks noGrp="1"/>
          </p:cNvSpPr>
          <p:nvPr>
            <p:ph idx="1"/>
          </p:nvPr>
        </p:nvSpPr>
        <p:spPr>
          <a:xfrm>
            <a:off x="228600" y="1219200"/>
            <a:ext cx="8686800" cy="5486400"/>
          </a:xfrm>
        </p:spPr>
        <p:txBody>
          <a:bodyPr>
            <a:normAutofit fontScale="92500"/>
          </a:bodyPr>
          <a:lstStyle/>
          <a:p>
            <a:pPr marL="514350" indent="-514350">
              <a:buAutoNum type="alphaLcParenR"/>
            </a:pPr>
            <a:r>
              <a:rPr lang="en-US" dirty="0" smtClean="0"/>
              <a:t>To </a:t>
            </a:r>
            <a:r>
              <a:rPr lang="en-US" dirty="0"/>
              <a:t>enhance an active and productive Teaching and learning process</a:t>
            </a:r>
            <a:r>
              <a:rPr lang="en-US" dirty="0" smtClean="0"/>
              <a:t>.</a:t>
            </a:r>
          </a:p>
          <a:p>
            <a:pPr marL="514350" indent="-514350">
              <a:buAutoNum type="alphaLcParenR"/>
            </a:pPr>
            <a:endParaRPr lang="en-US" dirty="0"/>
          </a:p>
          <a:p>
            <a:pPr marL="514350" indent="-514350">
              <a:buAutoNum type="alphaLcParenR" startAt="2"/>
            </a:pPr>
            <a:r>
              <a:rPr lang="en-US" dirty="0" smtClean="0"/>
              <a:t>To </a:t>
            </a:r>
            <a:r>
              <a:rPr lang="en-US" dirty="0"/>
              <a:t>organize and implement effective CPDS, workshops, Pre-service and Outreach programs, tutorials, seminars, team teaching, demonstration lessons and community mobilization</a:t>
            </a:r>
            <a:r>
              <a:rPr lang="en-US" dirty="0" smtClean="0"/>
              <a:t>.</a:t>
            </a:r>
          </a:p>
          <a:p>
            <a:pPr marL="514350" indent="-514350">
              <a:buAutoNum type="alphaLcParenR" startAt="2"/>
            </a:pPr>
            <a:endParaRPr lang="en-US" dirty="0"/>
          </a:p>
          <a:p>
            <a:pPr marL="0" indent="0">
              <a:buNone/>
            </a:pPr>
            <a:r>
              <a:rPr lang="en-US" dirty="0" smtClean="0"/>
              <a:t>c) To </a:t>
            </a:r>
            <a:r>
              <a:rPr lang="en-US" dirty="0"/>
              <a:t>engage the teacher trainees in tasks and duties that develop in them a sense of responsibility, commitment and dedication </a:t>
            </a:r>
          </a:p>
          <a:p>
            <a:endParaRPr lang="en-US" dirty="0"/>
          </a:p>
        </p:txBody>
      </p:sp>
    </p:spTree>
    <p:extLst>
      <p:ext uri="{BB962C8B-B14F-4D97-AF65-F5344CB8AC3E}">
        <p14:creationId xmlns:p14="http://schemas.microsoft.com/office/powerpoint/2010/main" val="1373997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a:solidFill>
            <a:srgbClr val="FFC000"/>
          </a:solidFill>
        </p:spPr>
        <p:txBody>
          <a:bodyPr>
            <a:normAutofit/>
          </a:bodyPr>
          <a:lstStyle/>
          <a:p>
            <a:pPr algn="l"/>
            <a:r>
              <a:rPr lang="en-US" sz="3200" b="1" dirty="0" smtClean="0">
                <a:latin typeface="Times New Roman" panose="02020603050405020304" pitchFamily="18" charset="0"/>
                <a:cs typeface="Times New Roman" panose="02020603050405020304" pitchFamily="18" charset="0"/>
              </a:rPr>
              <a:t>OBJECTIVES CON’T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990600"/>
            <a:ext cx="8763000" cy="5715000"/>
          </a:xfrm>
        </p:spPr>
        <p:txBody>
          <a:bodyPr/>
          <a:lstStyle/>
          <a:p>
            <a:pPr marL="0" indent="0">
              <a:buNone/>
            </a:pPr>
            <a:r>
              <a:rPr lang="en-US" dirty="0"/>
              <a:t>d)	To instill in the teacher trainees moral values.</a:t>
            </a:r>
          </a:p>
          <a:p>
            <a:pPr marL="0" indent="0">
              <a:buNone/>
            </a:pPr>
            <a:r>
              <a:rPr lang="en-US" dirty="0"/>
              <a:t>e)	To network and collaborate with other stakeholders </a:t>
            </a:r>
          </a:p>
          <a:p>
            <a:endParaRPr lang="en-US" dirty="0"/>
          </a:p>
        </p:txBody>
      </p:sp>
    </p:spTree>
    <p:extLst>
      <p:ext uri="{BB962C8B-B14F-4D97-AF65-F5344CB8AC3E}">
        <p14:creationId xmlns:p14="http://schemas.microsoft.com/office/powerpoint/2010/main" val="40414953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868362"/>
          </a:xfrm>
          <a:solidFill>
            <a:schemeClr val="accent6">
              <a:lumMod val="20000"/>
              <a:lumOff val="8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BOARD OF GOVERNORS (BOG)</a:t>
            </a:r>
            <a:endParaRPr lang="en-US" sz="32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3479576"/>
              </p:ext>
            </p:extLst>
          </p:nvPr>
        </p:nvGraphicFramePr>
        <p:xfrm>
          <a:off x="1" y="1295399"/>
          <a:ext cx="8991600" cy="5398008"/>
        </p:xfrm>
        <a:graphic>
          <a:graphicData uri="http://schemas.openxmlformats.org/drawingml/2006/table">
            <a:tbl>
              <a:tblPr firstRow="1" firstCol="1" bandRow="1"/>
              <a:tblGrid>
                <a:gridCol w="806939"/>
                <a:gridCol w="3917460"/>
                <a:gridCol w="838200"/>
                <a:gridCol w="3429001"/>
              </a:tblGrid>
              <a:tr h="462392">
                <a:tc>
                  <a:txBody>
                    <a:bodyPr/>
                    <a:lstStyle/>
                    <a:p>
                      <a:pPr marL="0" marR="0" algn="just">
                        <a:lnSpc>
                          <a:spcPct val="115000"/>
                        </a:lnSpc>
                        <a:spcBef>
                          <a:spcPts val="0"/>
                        </a:spcBef>
                        <a:spcAft>
                          <a:spcPts val="0"/>
                        </a:spcAft>
                        <a:tabLst>
                          <a:tab pos="228600" algn="l"/>
                        </a:tabLs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S/N</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228600" algn="l"/>
                        </a:tabLst>
                      </a:pPr>
                      <a:r>
                        <a:rPr lang="en-US" sz="2800" b="1">
                          <a:effectLst/>
                          <a:latin typeface="Times New Roman" panose="02020603050405020304" pitchFamily="18" charset="0"/>
                          <a:ea typeface="Times New Roman" panose="02020603050405020304" pitchFamily="18" charset="0"/>
                          <a:cs typeface="Times New Roman" panose="02020603050405020304" pitchFamily="18" charset="0"/>
                        </a:rPr>
                        <a:t>NAME</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228600" algn="l"/>
                        </a:tabLst>
                      </a:pPr>
                      <a:r>
                        <a:rPr lang="en-US" sz="2800" b="1">
                          <a:effectLst/>
                          <a:latin typeface="Times New Roman" panose="02020603050405020304" pitchFamily="18" charset="0"/>
                          <a:ea typeface="Times New Roman" panose="02020603050405020304" pitchFamily="18" charset="0"/>
                          <a:cs typeface="Times New Roman" panose="02020603050405020304" pitchFamily="18" charset="0"/>
                        </a:rPr>
                        <a:t>SEX</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228600" algn="l"/>
                        </a:tabLst>
                      </a:pPr>
                      <a:r>
                        <a:rPr lang="en-US" sz="2800" b="1">
                          <a:effectLst/>
                          <a:latin typeface="Times New Roman" panose="02020603050405020304" pitchFamily="18" charset="0"/>
                          <a:ea typeface="Times New Roman" panose="02020603050405020304" pitchFamily="18" charset="0"/>
                          <a:cs typeface="Times New Roman" panose="02020603050405020304" pitchFamily="18" charset="0"/>
                        </a:rPr>
                        <a:t>CONSTITUENCY</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392">
                <a:tc>
                  <a:txBody>
                    <a:bodyPr/>
                    <a:lstStyle/>
                    <a:p>
                      <a:pPr marL="0" marR="0" algn="just">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Msgr.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Asega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Primus</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Foundation body</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392">
                <a:tc>
                  <a:txBody>
                    <a:bodyPr/>
                    <a:lstStyle/>
                    <a:p>
                      <a:pPr marL="0" marR="0" algn="just">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Rev. Fr.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Idraku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Charles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Foundation body</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392">
                <a:tc>
                  <a:txBody>
                    <a:bodyPr/>
                    <a:lstStyle/>
                    <a:p>
                      <a:pPr marL="0" marR="0" algn="just">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Ms.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Aliru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Lucy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Foundation body</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7269">
                <a:tc>
                  <a:txBody>
                    <a:bodyPr/>
                    <a:lstStyle/>
                    <a:p>
                      <a:pPr marL="0" marR="0" algn="just">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Mr.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Ezadri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Michael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Onyafia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Foundation body</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392">
                <a:tc>
                  <a:txBody>
                    <a:bodyPr/>
                    <a:lstStyle/>
                    <a:p>
                      <a:pPr marL="0" marR="0" algn="just">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Ms.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Ocokuru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Roselyn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Foundation body</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7269">
                <a:tc>
                  <a:txBody>
                    <a:bodyPr/>
                    <a:lstStyle/>
                    <a:p>
                      <a:pPr marL="0" marR="0" algn="just">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Mr.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Buga</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Mustafa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Local Council Representative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7269">
                <a:tc>
                  <a:txBody>
                    <a:bodyPr/>
                    <a:lstStyle/>
                    <a:p>
                      <a:pPr marL="0" marR="0" algn="just">
                        <a:lnSpc>
                          <a:spcPct val="115000"/>
                        </a:lnSpc>
                        <a:spcBef>
                          <a:spcPts val="0"/>
                        </a:spcBef>
                        <a:spcAft>
                          <a:spcPts val="0"/>
                        </a:spcAft>
                        <a:tabLst>
                          <a:tab pos="228600" algn="l"/>
                        </a:tabLst>
                      </a:pPr>
                      <a:r>
                        <a:rPr lang="en-US" sz="280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Ms.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Aduyo</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Zakia</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Local Council Representative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69662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a:solidFill>
            <a:schemeClr val="accent6">
              <a:lumMod val="40000"/>
              <a:lumOff val="6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LIST OF BOG CON’T</a:t>
            </a:r>
            <a:endParaRPr lang="en-US" sz="32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7546166"/>
              </p:ext>
            </p:extLst>
          </p:nvPr>
        </p:nvGraphicFramePr>
        <p:xfrm>
          <a:off x="76200" y="940831"/>
          <a:ext cx="9067799" cy="5109921"/>
        </p:xfrm>
        <a:graphic>
          <a:graphicData uri="http://schemas.openxmlformats.org/drawingml/2006/table">
            <a:tbl>
              <a:tblPr firstRow="1" firstCol="1" bandRow="1"/>
              <a:tblGrid>
                <a:gridCol w="813776"/>
                <a:gridCol w="3529624"/>
                <a:gridCol w="990600"/>
                <a:gridCol w="3733799"/>
              </a:tblGrid>
              <a:tr h="547105">
                <a:tc>
                  <a:txBody>
                    <a:bodyPr/>
                    <a:lstStyle/>
                    <a:p>
                      <a:pPr marL="0" marR="0" algn="just">
                        <a:lnSpc>
                          <a:spcPct val="115000"/>
                        </a:lnSpc>
                        <a:spcBef>
                          <a:spcPts val="0"/>
                        </a:spcBef>
                        <a:spcAft>
                          <a:spcPts val="0"/>
                        </a:spcAft>
                        <a:tabLst>
                          <a:tab pos="228600" algn="l"/>
                        </a:tabLs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S/N</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228600" algn="l"/>
                        </a:tabLs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NAME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228600" algn="l"/>
                        </a:tabLs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SEX</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228600" algn="l"/>
                        </a:tabLst>
                      </a:pPr>
                      <a:r>
                        <a:rPr lang="en-US" sz="3200" dirty="0" smtClean="0">
                          <a:effectLst/>
                          <a:latin typeface="Arial" panose="020B0604020202020204" pitchFamily="34" charset="0"/>
                          <a:ea typeface="Times New Roman" panose="02020603050405020304" pitchFamily="18" charset="0"/>
                          <a:cs typeface="Times New Roman" panose="02020603050405020304" pitchFamily="18" charset="0"/>
                        </a:rPr>
                        <a:t>CONSTITUENCY</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7335">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Ms.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Andile</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Grace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Parents representative</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2475">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Mr.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Eyia</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Opal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Abua</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Palma</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Parents representative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2475">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Mr.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Mawadri</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Geofry</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Boko</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Staff representative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105">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Mr. Bayo Augustine</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Staff representative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2475">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Mr.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Enaku</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Natal</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2286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Old Students’ representative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86344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838200"/>
          </a:xfrm>
          <a:solidFill>
            <a:schemeClr val="accent6">
              <a:lumMod val="40000"/>
              <a:lumOff val="60000"/>
            </a:schemeClr>
          </a:solidFill>
        </p:spPr>
        <p:txBody>
          <a:bodyPr>
            <a:normAutofit fontScale="90000"/>
          </a:bodyPr>
          <a:lstStyle/>
          <a:p>
            <a:r>
              <a:rPr lang="en-US" dirty="0" smtClean="0"/>
              <a:t> </a:t>
            </a:r>
            <a:br>
              <a:rPr lang="en-US" dirty="0" smtClean="0"/>
            </a:br>
            <a:r>
              <a:rPr lang="en-US" sz="3600" b="1" dirty="0" smtClean="0">
                <a:latin typeface="Times New Roman" panose="02020603050405020304" pitchFamily="18" charset="0"/>
                <a:cs typeface="Times New Roman" panose="02020603050405020304" pitchFamily="18" charset="0"/>
              </a:rPr>
              <a:t>FUNCTIONS OF BOG</a:t>
            </a:r>
            <a:r>
              <a:rPr lang="en-US" sz="3600" b="1" dirty="0">
                <a:latin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914400"/>
            <a:ext cx="8839200" cy="5867400"/>
          </a:xfrm>
        </p:spPr>
        <p:txBody>
          <a:bodyPr>
            <a:normAutofit lnSpcReduction="10000"/>
          </a:bodyPr>
          <a:lstStyle/>
          <a:p>
            <a:pPr>
              <a:buFont typeface="Wingdings" panose="05000000000000000000" pitchFamily="2" charset="2"/>
              <a:buChar char="Ø"/>
            </a:pPr>
            <a:r>
              <a:rPr lang="en-US" dirty="0" smtClean="0"/>
              <a:t>Govern </a:t>
            </a:r>
            <a:r>
              <a:rPr lang="en-US" dirty="0"/>
              <a:t>the school for which it has been constituted under the Act subject on to any directions which may be given to by the Minister in writing on matters of general policy. </a:t>
            </a:r>
            <a:endParaRPr lang="en-US" dirty="0" smtClean="0"/>
          </a:p>
          <a:p>
            <a:pPr>
              <a:buFont typeface="Wingdings" panose="05000000000000000000" pitchFamily="2" charset="2"/>
              <a:buChar char="Ø"/>
            </a:pPr>
            <a:r>
              <a:rPr lang="en-US" dirty="0" smtClean="0"/>
              <a:t>Administer </a:t>
            </a:r>
            <a:r>
              <a:rPr lang="en-US" dirty="0"/>
              <a:t>any funds, chattels or things of the school derived by a way of fund-raising or action, on behalf of the school. </a:t>
            </a:r>
          </a:p>
          <a:p>
            <a:pPr>
              <a:buFont typeface="Wingdings" panose="05000000000000000000" pitchFamily="2" charset="2"/>
              <a:buChar char="Ø"/>
            </a:pPr>
            <a:r>
              <a:rPr lang="en-US" dirty="0" smtClean="0"/>
              <a:t>Provide </a:t>
            </a:r>
            <a:r>
              <a:rPr lang="en-US" dirty="0"/>
              <a:t>for the welfare and discipline of students and fix fees and other charges with the approval of the Minister</a:t>
            </a:r>
          </a:p>
          <a:p>
            <a:pPr>
              <a:buFont typeface="Wingdings" panose="05000000000000000000" pitchFamily="2" charset="2"/>
              <a:buChar char="Ø"/>
            </a:pPr>
            <a:r>
              <a:rPr lang="en-US" dirty="0" smtClean="0"/>
              <a:t>Perform </a:t>
            </a:r>
            <a:r>
              <a:rPr lang="en-US" dirty="0"/>
              <a:t>such other functions such as prescribed by these Regulations.</a:t>
            </a:r>
          </a:p>
          <a:p>
            <a:endParaRPr lang="en-US" dirty="0"/>
          </a:p>
        </p:txBody>
      </p:sp>
    </p:spTree>
    <p:extLst>
      <p:ext uri="{BB962C8B-B14F-4D97-AF65-F5344CB8AC3E}">
        <p14:creationId xmlns:p14="http://schemas.microsoft.com/office/powerpoint/2010/main" val="1425180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INTERNAL ADMINISTRATORS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Principal</a:t>
            </a:r>
          </a:p>
          <a:p>
            <a:r>
              <a:rPr lang="en-US" dirty="0" smtClean="0">
                <a:latin typeface="Times New Roman" panose="02020603050405020304" pitchFamily="18" charset="0"/>
                <a:cs typeface="Times New Roman" panose="02020603050405020304" pitchFamily="18" charset="0"/>
              </a:rPr>
              <a:t>Deputy principal Pre-Service (DPP)</a:t>
            </a:r>
          </a:p>
          <a:p>
            <a:r>
              <a:rPr lang="en-US" dirty="0" smtClean="0">
                <a:latin typeface="Times New Roman" panose="02020603050405020304" pitchFamily="18" charset="0"/>
                <a:cs typeface="Times New Roman" panose="02020603050405020304" pitchFamily="18" charset="0"/>
              </a:rPr>
              <a:t>Deputy principal Out Reach (DPO)</a:t>
            </a:r>
          </a:p>
          <a:p>
            <a:r>
              <a:rPr lang="en-US" dirty="0" smtClean="0">
                <a:latin typeface="Times New Roman" panose="02020603050405020304" pitchFamily="18" charset="0"/>
                <a:cs typeface="Times New Roman" panose="02020603050405020304" pitchFamily="18" charset="0"/>
              </a:rPr>
              <a:t>Director of Studies (DOS)</a:t>
            </a:r>
          </a:p>
          <a:p>
            <a:r>
              <a:rPr lang="en-US" dirty="0" smtClean="0">
                <a:latin typeface="Times New Roman" panose="02020603050405020304" pitchFamily="18" charset="0"/>
                <a:cs typeface="Times New Roman" panose="02020603050405020304" pitchFamily="18" charset="0"/>
              </a:rPr>
              <a:t>Heads of Departments (</a:t>
            </a:r>
            <a:r>
              <a:rPr lang="en-US" dirty="0" err="1" smtClean="0">
                <a:latin typeface="Times New Roman" panose="02020603050405020304" pitchFamily="18" charset="0"/>
                <a:cs typeface="Times New Roman" panose="02020603050405020304" pitchFamily="18" charset="0"/>
              </a:rPr>
              <a:t>HoD</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8976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a:solidFill>
            <a:schemeClr val="accent1">
              <a:lumMod val="20000"/>
              <a:lumOff val="8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FUNCTIONS OF ADMINISTRATORS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066800"/>
            <a:ext cx="8839200" cy="5715000"/>
          </a:xfrm>
        </p:spPr>
        <p:txBody>
          <a:bodyPr>
            <a:normAutofit/>
          </a:bodyPr>
          <a:lstStyle/>
          <a:p>
            <a:pPr marL="0" indent="0">
              <a:buNone/>
            </a:pPr>
            <a:r>
              <a:rPr lang="en-US" b="1" dirty="0"/>
              <a:t>The overall administration and management of the college;</a:t>
            </a:r>
          </a:p>
          <a:p>
            <a:pPr marL="0" indent="0">
              <a:buNone/>
            </a:pPr>
            <a:r>
              <a:rPr lang="en-US" dirty="0"/>
              <a:t>a</a:t>
            </a:r>
            <a:r>
              <a:rPr lang="en-US" dirty="0" smtClean="0"/>
              <a:t>) </a:t>
            </a:r>
            <a:r>
              <a:rPr lang="en-US" dirty="0"/>
              <a:t>Planning for the development of the college and professional development of the staff.</a:t>
            </a:r>
          </a:p>
          <a:p>
            <a:pPr marL="0" indent="0">
              <a:buNone/>
            </a:pPr>
            <a:r>
              <a:rPr lang="en-US" dirty="0" smtClean="0"/>
              <a:t>b)Controlling </a:t>
            </a:r>
            <a:r>
              <a:rPr lang="en-US" dirty="0"/>
              <a:t>the college finances in consultation with the BOG.</a:t>
            </a:r>
          </a:p>
          <a:p>
            <a:pPr marL="0" indent="0">
              <a:buNone/>
            </a:pPr>
            <a:r>
              <a:rPr lang="en-US" dirty="0"/>
              <a:t>c</a:t>
            </a:r>
            <a:r>
              <a:rPr lang="en-US" dirty="0" smtClean="0"/>
              <a:t>) </a:t>
            </a:r>
            <a:r>
              <a:rPr lang="en-US" dirty="0"/>
              <a:t>Supervising the pre-service and outreach staff</a:t>
            </a:r>
          </a:p>
          <a:p>
            <a:pPr marL="0" indent="0">
              <a:buNone/>
            </a:pPr>
            <a:r>
              <a:rPr lang="en-US" dirty="0" smtClean="0"/>
              <a:t>d)Admission </a:t>
            </a:r>
            <a:r>
              <a:rPr lang="en-US" dirty="0"/>
              <a:t>of students</a:t>
            </a:r>
          </a:p>
          <a:p>
            <a:pPr marL="0" indent="0">
              <a:buNone/>
            </a:pPr>
            <a:r>
              <a:rPr lang="en-US" dirty="0" smtClean="0"/>
              <a:t>e)Management </a:t>
            </a:r>
            <a:r>
              <a:rPr lang="en-US" dirty="0"/>
              <a:t>of curriculum implementation </a:t>
            </a:r>
          </a:p>
          <a:p>
            <a:pPr marL="0" indent="0">
              <a:buNone/>
            </a:pPr>
            <a:r>
              <a:rPr lang="en-US" dirty="0" smtClean="0"/>
              <a:t>f)General </a:t>
            </a:r>
            <a:r>
              <a:rPr lang="en-US" dirty="0"/>
              <a:t>College discipline management</a:t>
            </a:r>
          </a:p>
          <a:p>
            <a:endParaRPr lang="en-US" dirty="0"/>
          </a:p>
        </p:txBody>
      </p:sp>
    </p:spTree>
    <p:extLst>
      <p:ext uri="{BB962C8B-B14F-4D97-AF65-F5344CB8AC3E}">
        <p14:creationId xmlns:p14="http://schemas.microsoft.com/office/powerpoint/2010/main" val="3082084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14400"/>
          </a:xfrm>
          <a:solidFill>
            <a:schemeClr val="accent5">
              <a:lumMod val="60000"/>
              <a:lumOff val="40000"/>
            </a:schemeClr>
          </a:solidFill>
        </p:spPr>
        <p:txBody>
          <a:bodyPr>
            <a:normAutofit/>
          </a:bodyPr>
          <a:lstStyle/>
          <a:p>
            <a:pPr algn="l"/>
            <a:r>
              <a:rPr lang="en-US" sz="3200" b="1" dirty="0" smtClean="0">
                <a:latin typeface="Times New Roman" panose="02020603050405020304" pitchFamily="18" charset="0"/>
                <a:cs typeface="Times New Roman" panose="02020603050405020304" pitchFamily="18" charset="0"/>
              </a:rPr>
              <a:t>FUNCTIONS OF ADMINISTRATORS CON’T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066800"/>
            <a:ext cx="8839200" cy="5638800"/>
          </a:xfrm>
        </p:spPr>
        <p:txBody>
          <a:bodyPr/>
          <a:lstStyle/>
          <a:p>
            <a:pPr marL="0" indent="0">
              <a:buNone/>
            </a:pPr>
            <a:r>
              <a:rPr lang="en-US" dirty="0"/>
              <a:t>g)Coordinating the functions of the BOG and accounting to the BOG.</a:t>
            </a:r>
          </a:p>
          <a:p>
            <a:pPr marL="0" indent="0">
              <a:buNone/>
            </a:pPr>
            <a:r>
              <a:rPr lang="en-US" dirty="0"/>
              <a:t>h)Accounting to the MOES</a:t>
            </a:r>
          </a:p>
          <a:p>
            <a:pPr marL="0" indent="0">
              <a:buNone/>
            </a:pPr>
            <a:r>
              <a:rPr lang="en-US" dirty="0" err="1"/>
              <a:t>i</a:t>
            </a:r>
            <a:r>
              <a:rPr lang="en-US" dirty="0"/>
              <a:t>)Preparing annual confidential report on the college staff and carrying out staff performance appraisal.</a:t>
            </a:r>
          </a:p>
          <a:p>
            <a:pPr marL="0" indent="0">
              <a:buNone/>
            </a:pPr>
            <a:r>
              <a:rPr lang="en-US" dirty="0"/>
              <a:t>j)Teaching students</a:t>
            </a:r>
          </a:p>
        </p:txBody>
      </p:sp>
    </p:spTree>
    <p:extLst>
      <p:ext uri="{BB962C8B-B14F-4D97-AF65-F5344CB8AC3E}">
        <p14:creationId xmlns:p14="http://schemas.microsoft.com/office/powerpoint/2010/main" val="3061266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90600"/>
          </a:xfrm>
          <a:solidFill>
            <a:schemeClr val="accent1">
              <a:lumMod val="40000"/>
              <a:lumOff val="6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TOOLS OF ADMINISTRATION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95400"/>
            <a:ext cx="4678339" cy="5410200"/>
          </a:xfrm>
        </p:spPr>
        <p:txBody>
          <a:bodyPr>
            <a:normAutofit lnSpcReduction="10000"/>
          </a:bodyPr>
          <a:lstStyle/>
          <a:p>
            <a:r>
              <a:rPr lang="en-US" dirty="0" smtClean="0"/>
              <a:t>Constitution </a:t>
            </a:r>
            <a:r>
              <a:rPr lang="en-US" dirty="0"/>
              <a:t>of Uganda </a:t>
            </a:r>
          </a:p>
          <a:p>
            <a:r>
              <a:rPr lang="en-US" dirty="0" smtClean="0"/>
              <a:t>Public </a:t>
            </a:r>
            <a:r>
              <a:rPr lang="en-US" dirty="0"/>
              <a:t>service standing order</a:t>
            </a:r>
          </a:p>
          <a:p>
            <a:r>
              <a:rPr lang="en-US" dirty="0" smtClean="0"/>
              <a:t>Professional </a:t>
            </a:r>
            <a:r>
              <a:rPr lang="en-US" dirty="0"/>
              <a:t>code of conduct.</a:t>
            </a:r>
          </a:p>
          <a:p>
            <a:r>
              <a:rPr lang="en-US" dirty="0" smtClean="0"/>
              <a:t> </a:t>
            </a:r>
            <a:r>
              <a:rPr lang="en-US" dirty="0"/>
              <a:t>Circulars </a:t>
            </a:r>
          </a:p>
          <a:p>
            <a:r>
              <a:rPr lang="en-US" dirty="0" smtClean="0"/>
              <a:t>Policies </a:t>
            </a:r>
            <a:r>
              <a:rPr lang="en-US" dirty="0"/>
              <a:t>– guidelines </a:t>
            </a:r>
          </a:p>
          <a:p>
            <a:r>
              <a:rPr lang="en-US" dirty="0" smtClean="0"/>
              <a:t>Education </a:t>
            </a:r>
            <a:r>
              <a:rPr lang="en-US" dirty="0"/>
              <a:t>Act – 2008Rules and Regulations </a:t>
            </a:r>
          </a:p>
          <a:p>
            <a:endParaRPr lang="en-US" dirty="0" smtClean="0"/>
          </a:p>
          <a:p>
            <a:endParaRPr lang="en-US" dirty="0"/>
          </a:p>
          <a:p>
            <a:pPr marL="0" indent="0">
              <a:buNone/>
            </a:pPr>
            <a:endParaRPr lang="en-US" dirty="0"/>
          </a:p>
        </p:txBody>
      </p:sp>
      <p:sp>
        <p:nvSpPr>
          <p:cNvPr id="4" name="Rectangle 3"/>
          <p:cNvSpPr/>
          <p:nvPr/>
        </p:nvSpPr>
        <p:spPr>
          <a:xfrm>
            <a:off x="4815954" y="1295400"/>
            <a:ext cx="4160861" cy="5016758"/>
          </a:xfrm>
          <a:prstGeom prst="rect">
            <a:avLst/>
          </a:prstGeom>
        </p:spPr>
        <p:txBody>
          <a:bodyPr wrap="square">
            <a:spAutoFit/>
          </a:bodyPr>
          <a:lstStyle/>
          <a:p>
            <a:pPr marL="457200" indent="-457200">
              <a:buFont typeface="Arial" panose="020B0604020202020204" pitchFamily="34" charset="0"/>
              <a:buChar char="•"/>
            </a:pPr>
            <a:r>
              <a:rPr lang="en-US" sz="3200" dirty="0" smtClean="0"/>
              <a:t>CPDs </a:t>
            </a:r>
            <a:r>
              <a:rPr lang="en-US" sz="3200" dirty="0"/>
              <a:t>– on capacity building.</a:t>
            </a:r>
          </a:p>
          <a:p>
            <a:pPr marL="457200" indent="-457200">
              <a:buFont typeface="Arial" panose="020B0604020202020204" pitchFamily="34" charset="0"/>
              <a:buChar char="•"/>
            </a:pPr>
            <a:r>
              <a:rPr lang="en-US" sz="3200" dirty="0" smtClean="0"/>
              <a:t>Schemes </a:t>
            </a:r>
            <a:r>
              <a:rPr lang="en-US" sz="3200" dirty="0"/>
              <a:t>of service – </a:t>
            </a:r>
            <a:r>
              <a:rPr lang="en-US" sz="3200" dirty="0" smtClean="0"/>
              <a:t>Ladders</a:t>
            </a:r>
          </a:p>
          <a:p>
            <a:pPr marL="457200" indent="-457200">
              <a:buFont typeface="Arial" panose="020B0604020202020204" pitchFamily="34" charset="0"/>
              <a:buChar char="•"/>
            </a:pPr>
            <a:r>
              <a:rPr lang="en-US" sz="3200" dirty="0" smtClean="0"/>
              <a:t>Strategic </a:t>
            </a:r>
            <a:r>
              <a:rPr lang="en-US" sz="3200" dirty="0"/>
              <a:t>plan and development plan.</a:t>
            </a:r>
          </a:p>
          <a:p>
            <a:pPr marL="457200" indent="-457200">
              <a:buFont typeface="Arial" panose="020B0604020202020204" pitchFamily="34" charset="0"/>
              <a:buChar char="•"/>
            </a:pPr>
            <a:r>
              <a:rPr lang="en-US" sz="3200" dirty="0" smtClean="0"/>
              <a:t> </a:t>
            </a:r>
            <a:r>
              <a:rPr lang="en-US" sz="3200" dirty="0"/>
              <a:t>Workshop </a:t>
            </a:r>
            <a:r>
              <a:rPr lang="en-US" sz="3200" dirty="0" smtClean="0"/>
              <a:t>plans.</a:t>
            </a:r>
          </a:p>
          <a:p>
            <a:pPr marL="457200" indent="-457200">
              <a:buFont typeface="Arial" panose="020B0604020202020204" pitchFamily="34" charset="0"/>
              <a:buChar char="•"/>
            </a:pPr>
            <a:r>
              <a:rPr lang="en-US" sz="3200" dirty="0" smtClean="0"/>
              <a:t>Timetables</a:t>
            </a:r>
            <a:endParaRPr lang="en-US" sz="3200" dirty="0"/>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1578378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447800"/>
          </a:xfrm>
          <a:solidFill>
            <a:schemeClr val="accent3">
              <a:lumMod val="40000"/>
              <a:lumOff val="60000"/>
            </a:schemeClr>
          </a:solidFill>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CURRENT TEACHING STAFF, ACADEMIC QUALIFICATION AND SUBJECTS OF SPECIALIZATION</a:t>
            </a:r>
            <a:endParaRPr lang="en-US" sz="36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456446"/>
              </p:ext>
            </p:extLst>
          </p:nvPr>
        </p:nvGraphicFramePr>
        <p:xfrm>
          <a:off x="152400" y="1524002"/>
          <a:ext cx="8991600" cy="5205305"/>
        </p:xfrm>
        <a:graphic>
          <a:graphicData uri="http://schemas.openxmlformats.org/drawingml/2006/table">
            <a:tbl>
              <a:tblPr firstRow="1" firstCol="1" bandRow="1"/>
              <a:tblGrid>
                <a:gridCol w="533400"/>
                <a:gridCol w="2848056"/>
                <a:gridCol w="537960"/>
                <a:gridCol w="1490784"/>
                <a:gridCol w="1600200"/>
                <a:gridCol w="1981200"/>
              </a:tblGrid>
              <a:tr h="550333">
                <a:tc>
                  <a:txBody>
                    <a:bodyPr/>
                    <a:lstStyle/>
                    <a:p>
                      <a:pPr marL="0" marR="0" algn="just">
                        <a:lnSpc>
                          <a:spcPct val="115000"/>
                        </a:lnSpc>
                        <a:spcBef>
                          <a:spcPts val="0"/>
                        </a:spcBef>
                        <a:spcAft>
                          <a:spcPts val="0"/>
                        </a:spcAft>
                        <a:tabLst>
                          <a:tab pos="5145405"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S/N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Name</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Sex</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Designation</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Qualification</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Subject Specialization</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2665">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Rev. Fr.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Orwinya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Hillary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Kago</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Principal</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PGDTE/MAED   MMS[HRM]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RS/PES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3">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Nambafu</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Rose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Masolo</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DPP</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M.E.d</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LANG/SST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3">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Inziku</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Robert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Pax</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DPO</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M.E.d</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3">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Opeto</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Bonny</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DOS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MAEP </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MTC/PES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3">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Cadribo Rophine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LANGUAGE/MUSIC</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3">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Amza Zakaria Anguyo</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Tutor/SPO</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SST</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/PES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333">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Amute Robinson</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Tutor/CCT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IPS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229954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36982665"/>
              </p:ext>
            </p:extLst>
          </p:nvPr>
        </p:nvGraphicFramePr>
        <p:xfrm>
          <a:off x="228598" y="210045"/>
          <a:ext cx="8763001" cy="6495555"/>
        </p:xfrm>
        <a:graphic>
          <a:graphicData uri="http://schemas.openxmlformats.org/drawingml/2006/table">
            <a:tbl>
              <a:tblPr firstRow="1" firstCol="1" bandRow="1"/>
              <a:tblGrid>
                <a:gridCol w="599180"/>
                <a:gridCol w="2696308"/>
                <a:gridCol w="524283"/>
                <a:gridCol w="1273256"/>
                <a:gridCol w="1497949"/>
                <a:gridCol w="2172025"/>
              </a:tblGrid>
              <a:tr h="532504">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Asea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Hulton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Basil</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CCT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49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Munduru</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Rose</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MAED</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Sports Science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Eriku</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Eric Ark</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Okello</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John Wesley</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CCT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Local Language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Bayo Augustine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CCT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SST/RE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9790">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Bayoa Mariata</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CCT</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Science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Adoko Mohammed. A</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DTE</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IPS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Drijale Cox Sebastian</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DTE</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P.E/PES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Amedi Buzu</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Maths/PES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Ivudria Benard</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Maths</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504">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Wani Gilbert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Maths</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2730">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Edema Richard Bazil </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M.E.d</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PES/MATHS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62112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19012892"/>
              </p:ext>
            </p:extLst>
          </p:nvPr>
        </p:nvGraphicFramePr>
        <p:xfrm>
          <a:off x="152400" y="228602"/>
          <a:ext cx="8839200" cy="5317908"/>
        </p:xfrm>
        <a:graphic>
          <a:graphicData uri="http://schemas.openxmlformats.org/drawingml/2006/table">
            <a:tbl>
              <a:tblPr firstRow="1" firstCol="1" bandRow="1"/>
              <a:tblGrid>
                <a:gridCol w="604390"/>
                <a:gridCol w="2719754"/>
                <a:gridCol w="528842"/>
                <a:gridCol w="1284328"/>
                <a:gridCol w="1510974"/>
                <a:gridCol w="2190912"/>
              </a:tblGrid>
              <a:tr h="384739">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Waku Peter Henry</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PES/SST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Njau Wambui Joyce[Sr]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Kiswahili</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Keliki</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Cecilia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Sr</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ECD  DM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Fr.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Bongomin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Anthony</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RE/PES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Ocamgiu</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Gilbert</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SCIENCE DM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Mawadri</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Geofrey</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Boko</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LAG/RS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Sr.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Owachgiu</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Deogratias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ELE/RS</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Atiku Robert</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ELE/SSE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Abiriga John Drameri</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ISE (DM)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Ijiribi David </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M.E.d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Music (DM)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Mundua Agaal Felix (Bro)</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PE/MATH</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31</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Aniku Rashid Ahmed</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LAN/SST</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739">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32</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Amatre Basil</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M</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Tutor</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Graduate</a:t>
                      </a:r>
                      <a:endParaRPr lang="en-U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tabLst>
                          <a:tab pos="5145405"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ECD DM</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48297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0"/>
            <a:ext cx="8839200" cy="914400"/>
          </a:xfrm>
          <a:solidFill>
            <a:schemeClr val="accent4">
              <a:lumMod val="40000"/>
              <a:lumOff val="60000"/>
            </a:schemeClr>
          </a:solidFill>
        </p:spPr>
        <p:txBody>
          <a:bodyPr>
            <a:normAutofit/>
          </a:bodyPr>
          <a:lstStyle/>
          <a:p>
            <a:pPr algn="l"/>
            <a:r>
              <a:rPr lang="en-US" sz="3200" b="1" dirty="0" smtClean="0">
                <a:latin typeface="Times New Roman" panose="02020603050405020304" pitchFamily="18" charset="0"/>
                <a:cs typeface="Times New Roman" panose="02020603050405020304" pitchFamily="18" charset="0"/>
              </a:rPr>
              <a:t>PROFESSIONAL NON-TEACHING STAFF </a:t>
            </a:r>
            <a:endParaRPr lang="en-US" sz="3200" b="1" dirty="0">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42859345"/>
              </p:ext>
            </p:extLst>
          </p:nvPr>
        </p:nvGraphicFramePr>
        <p:xfrm>
          <a:off x="304800" y="838200"/>
          <a:ext cx="8686799" cy="5791199"/>
        </p:xfrm>
        <a:graphic>
          <a:graphicData uri="http://schemas.openxmlformats.org/drawingml/2006/table">
            <a:tbl>
              <a:tblPr firstRow="1" firstCol="1" bandRow="1">
                <a:tableStyleId>{5C22544A-7EE6-4342-B048-85BDC9FD1C3A}</a:tableStyleId>
              </a:tblPr>
              <a:tblGrid>
                <a:gridCol w="838200"/>
                <a:gridCol w="3352800"/>
                <a:gridCol w="1447800"/>
                <a:gridCol w="3047999"/>
              </a:tblGrid>
              <a:tr h="832021">
                <a:tc>
                  <a:txBody>
                    <a:bodyPr/>
                    <a:lstStyle/>
                    <a:p>
                      <a:pPr marL="0" marR="0" algn="l">
                        <a:lnSpc>
                          <a:spcPct val="115000"/>
                        </a:lnSpc>
                        <a:spcBef>
                          <a:spcPts val="0"/>
                        </a:spcBef>
                        <a:spcAft>
                          <a:spcPts val="0"/>
                        </a:spcAft>
                      </a:pPr>
                      <a:r>
                        <a:rPr lang="en-US" sz="3200" dirty="0">
                          <a:effectLst/>
                        </a:rPr>
                        <a:t>S/N</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Name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Sex</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Designation</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375719">
                <a:tc>
                  <a:txBody>
                    <a:bodyPr/>
                    <a:lstStyle/>
                    <a:p>
                      <a:pPr marL="0" marR="0" algn="l">
                        <a:lnSpc>
                          <a:spcPct val="115000"/>
                        </a:lnSpc>
                        <a:spcBef>
                          <a:spcPts val="0"/>
                        </a:spcBef>
                        <a:spcAft>
                          <a:spcPts val="0"/>
                        </a:spcAft>
                      </a:pPr>
                      <a:r>
                        <a:rPr lang="en-US" sz="3200">
                          <a:effectLst/>
                        </a:rPr>
                        <a:t>1</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Mr. </a:t>
                      </a:r>
                      <a:r>
                        <a:rPr lang="en-US" sz="3200" dirty="0" err="1">
                          <a:effectLst/>
                        </a:rPr>
                        <a:t>Alioma</a:t>
                      </a:r>
                      <a:r>
                        <a:rPr lang="en-US" sz="3200" dirty="0">
                          <a:effectLst/>
                        </a:rPr>
                        <a:t> Richard</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Male</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Senior Accounts Assistant</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375719">
                <a:tc>
                  <a:txBody>
                    <a:bodyPr/>
                    <a:lstStyle/>
                    <a:p>
                      <a:pPr marL="0" marR="0" algn="l">
                        <a:lnSpc>
                          <a:spcPct val="115000"/>
                        </a:lnSpc>
                        <a:spcBef>
                          <a:spcPts val="0"/>
                        </a:spcBef>
                        <a:spcAft>
                          <a:spcPts val="0"/>
                        </a:spcAft>
                      </a:pPr>
                      <a:r>
                        <a:rPr lang="en-US" sz="3200">
                          <a:effectLst/>
                        </a:rPr>
                        <a:t>2</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Sr. </a:t>
                      </a:r>
                      <a:r>
                        <a:rPr lang="en-US" sz="3200" dirty="0" err="1">
                          <a:effectLst/>
                        </a:rPr>
                        <a:t>Anguparu</a:t>
                      </a:r>
                      <a:r>
                        <a:rPr lang="en-US" sz="3200" dirty="0">
                          <a:effectLst/>
                        </a:rPr>
                        <a:t> Theresa</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Female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Senior Nursing Officer</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832021">
                <a:tc>
                  <a:txBody>
                    <a:bodyPr/>
                    <a:lstStyle/>
                    <a:p>
                      <a:pPr marL="0" marR="0" algn="l">
                        <a:lnSpc>
                          <a:spcPct val="115000"/>
                        </a:lnSpc>
                        <a:spcBef>
                          <a:spcPts val="0"/>
                        </a:spcBef>
                        <a:spcAft>
                          <a:spcPts val="0"/>
                        </a:spcAft>
                      </a:pPr>
                      <a:r>
                        <a:rPr lang="en-US" sz="3200">
                          <a:effectLst/>
                        </a:rPr>
                        <a:t>3</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Candiga Michael</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Male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Stores Assistant</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375719">
                <a:tc>
                  <a:txBody>
                    <a:bodyPr/>
                    <a:lstStyle/>
                    <a:p>
                      <a:pPr marL="0" marR="0" algn="l">
                        <a:lnSpc>
                          <a:spcPct val="115000"/>
                        </a:lnSpc>
                        <a:spcBef>
                          <a:spcPts val="0"/>
                        </a:spcBef>
                        <a:spcAft>
                          <a:spcPts val="0"/>
                        </a:spcAft>
                      </a:pPr>
                      <a:r>
                        <a:rPr lang="en-US" sz="3200">
                          <a:effectLst/>
                        </a:rPr>
                        <a:t>4</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a:effectLst/>
                        </a:rPr>
                        <a:t>Mr. Sanya George</a:t>
                      </a:r>
                      <a:endParaRPr lang="en-US" sz="3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Male</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3200" dirty="0">
                          <a:effectLst/>
                        </a:rPr>
                        <a:t>Laboratory Technician</a:t>
                      </a:r>
                      <a:endParaRPr lang="en-US" sz="3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61825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839200" cy="1143000"/>
          </a:xfrm>
          <a:solidFill>
            <a:schemeClr val="accent4">
              <a:lumMod val="40000"/>
              <a:lumOff val="6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PROFESSIONAL NON-TEACHING STAFF CON’T</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29384649"/>
              </p:ext>
            </p:extLst>
          </p:nvPr>
        </p:nvGraphicFramePr>
        <p:xfrm>
          <a:off x="152400" y="1526837"/>
          <a:ext cx="8915401" cy="3298013"/>
        </p:xfrm>
        <a:graphic>
          <a:graphicData uri="http://schemas.openxmlformats.org/drawingml/2006/table">
            <a:tbl>
              <a:tblPr firstRow="1" firstCol="1" bandRow="1">
                <a:tableStyleId>{5C22544A-7EE6-4342-B048-85BDC9FD1C3A}</a:tableStyleId>
              </a:tblPr>
              <a:tblGrid>
                <a:gridCol w="678346"/>
                <a:gridCol w="3391728"/>
                <a:gridCol w="1453599"/>
                <a:gridCol w="3391728"/>
              </a:tblGrid>
              <a:tr h="1039242">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mn-ea"/>
                          <a:cs typeface="Times New Roman" panose="02020603050405020304" pitchFamily="18" charset="0"/>
                        </a:rPr>
                        <a:t>S/No</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mn-ea"/>
                          <a:cs typeface="Times New Roman" panose="02020603050405020304" pitchFamily="18" charset="0"/>
                        </a:rPr>
                        <a:t>Name</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mn-ea"/>
                          <a:cs typeface="Times New Roman" panose="02020603050405020304" pitchFamily="18" charset="0"/>
                        </a:rPr>
                        <a:t>Sex</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mn-ea"/>
                          <a:cs typeface="Times New Roman" panose="02020603050405020304" pitchFamily="18" charset="0"/>
                        </a:rPr>
                        <a:t>Designation</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97924">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200" dirty="0" err="1">
                          <a:effectLst/>
                          <a:latin typeface="Times New Roman" panose="02020603050405020304" pitchFamily="18" charset="0"/>
                          <a:cs typeface="Times New Roman" panose="02020603050405020304" pitchFamily="18" charset="0"/>
                        </a:rPr>
                        <a:t>Amaniyo</a:t>
                      </a:r>
                      <a:r>
                        <a:rPr lang="en-US" sz="3200" dirty="0">
                          <a:effectLst/>
                          <a:latin typeface="Times New Roman" panose="02020603050405020304" pitchFamily="18" charset="0"/>
                          <a:cs typeface="Times New Roman" panose="02020603050405020304" pitchFamily="18" charset="0"/>
                        </a:rPr>
                        <a:t> Susan</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200">
                          <a:effectLst/>
                          <a:latin typeface="Times New Roman" panose="02020603050405020304" pitchFamily="18" charset="0"/>
                          <a:cs typeface="Times New Roman" panose="02020603050405020304" pitchFamily="18" charset="0"/>
                        </a:rPr>
                        <a:t>Female</a:t>
                      </a:r>
                      <a:endParaRPr lang="en-US"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3200">
                          <a:effectLst/>
                          <a:latin typeface="Times New Roman" panose="02020603050405020304" pitchFamily="18" charset="0"/>
                          <a:cs typeface="Times New Roman" panose="02020603050405020304" pitchFamily="18" charset="0"/>
                        </a:rPr>
                        <a:t>Stenographer </a:t>
                      </a:r>
                      <a:endParaRPr lang="en-US" sz="3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r h="497924">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just">
                        <a:lnSpc>
                          <a:spcPct val="115000"/>
                        </a:lnSpc>
                        <a:spcBef>
                          <a:spcPts val="0"/>
                        </a:spcBef>
                        <a:spcAft>
                          <a:spcPts val="0"/>
                        </a:spcAft>
                      </a:pPr>
                      <a:r>
                        <a:rPr lang="en-US" sz="32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Likicho</a:t>
                      </a: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Alice</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Female</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Office Attendant</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1054685">
                <a:tc>
                  <a:txBody>
                    <a:bodyPr/>
                    <a:lstStyle/>
                    <a:p>
                      <a:pPr marL="0" marR="0" algn="just">
                        <a:lnSpc>
                          <a:spcPct val="115000"/>
                        </a:lnSpc>
                        <a:spcBef>
                          <a:spcPts val="0"/>
                        </a:spcBef>
                        <a:spcAft>
                          <a:spcPts val="0"/>
                        </a:spcAft>
                      </a:pPr>
                      <a:r>
                        <a:rPr lang="en-US" sz="3200" dirty="0" smtClean="0">
                          <a:effectLst/>
                          <a:latin typeface="Times New Roman" panose="02020603050405020304" pitchFamily="18" charset="0"/>
                          <a:ea typeface="+mn-ea"/>
                          <a:cs typeface="Times New Roman" panose="02020603050405020304" pitchFamily="18" charset="0"/>
                        </a:rPr>
                        <a:t>7</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anose="02020603050405020304" pitchFamily="18" charset="0"/>
                          <a:cs typeface="Times New Roman" panose="02020603050405020304" pitchFamily="18" charset="0"/>
                        </a:rPr>
                        <a:t>Opiya</a:t>
                      </a:r>
                      <a:r>
                        <a:rPr lang="en-US" sz="3200" dirty="0">
                          <a:effectLst/>
                          <a:latin typeface="Times New Roman" panose="02020603050405020304" pitchFamily="18" charset="0"/>
                          <a:cs typeface="Times New Roman" panose="02020603050405020304" pitchFamily="18" charset="0"/>
                        </a:rPr>
                        <a:t> Florence</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Female</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Waitress</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3592335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914400"/>
          </a:xfrm>
          <a:solidFill>
            <a:schemeClr val="accent4">
              <a:lumMod val="40000"/>
              <a:lumOff val="60000"/>
            </a:schemeClr>
          </a:solidFill>
        </p:spPr>
        <p:txBody>
          <a:bodyPr>
            <a:normAutofit/>
          </a:bodyPr>
          <a:lstStyle/>
          <a:p>
            <a:r>
              <a:rPr lang="en-US" sz="3600" b="1" dirty="0" smtClean="0">
                <a:latin typeface="Times New Roman" panose="02020603050405020304" pitchFamily="18" charset="0"/>
                <a:cs typeface="Times New Roman" panose="02020603050405020304" pitchFamily="18" charset="0"/>
              </a:rPr>
              <a:t>LIST OF SUPPORT STAFF </a:t>
            </a:r>
            <a:endParaRPr lang="en-US" sz="36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66891417"/>
              </p:ext>
            </p:extLst>
          </p:nvPr>
        </p:nvGraphicFramePr>
        <p:xfrm>
          <a:off x="381000" y="1066799"/>
          <a:ext cx="8610600" cy="5562603"/>
        </p:xfrm>
        <a:graphic>
          <a:graphicData uri="http://schemas.openxmlformats.org/drawingml/2006/table">
            <a:tbl>
              <a:tblPr firstRow="1" firstCol="1" bandRow="1">
                <a:tableStyleId>{5C22544A-7EE6-4342-B048-85BDC9FD1C3A}</a:tableStyleId>
              </a:tblPr>
              <a:tblGrid>
                <a:gridCol w="762000"/>
                <a:gridCol w="3543300"/>
                <a:gridCol w="2152650"/>
                <a:gridCol w="2152650"/>
              </a:tblGrid>
              <a:tr h="1259379">
                <a:tc>
                  <a:txBody>
                    <a:bodyPr/>
                    <a:lstStyle/>
                    <a:p>
                      <a:pPr marL="0" marR="0" algn="just">
                        <a:lnSpc>
                          <a:spcPct val="115000"/>
                        </a:lnSpc>
                        <a:spcBef>
                          <a:spcPts val="0"/>
                        </a:spcBef>
                        <a:spcAft>
                          <a:spcPts val="0"/>
                        </a:spcAft>
                      </a:pPr>
                      <a:r>
                        <a:rPr lang="en-US" sz="2800" dirty="0">
                          <a:effectLst/>
                        </a:rPr>
                        <a:t>S/N</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dirty="0">
                          <a:effectLst/>
                        </a:rPr>
                        <a:t>Name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Sex</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Designation</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608769">
                <a:tc>
                  <a:txBody>
                    <a:bodyPr/>
                    <a:lstStyle/>
                    <a:p>
                      <a:pPr marL="0" marR="0" algn="just">
                        <a:lnSpc>
                          <a:spcPct val="115000"/>
                        </a:lnSpc>
                        <a:spcBef>
                          <a:spcPts val="0"/>
                        </a:spcBef>
                        <a:spcAft>
                          <a:spcPts val="0"/>
                        </a:spcAft>
                      </a:pPr>
                      <a:r>
                        <a:rPr lang="en-US" sz="2800">
                          <a:effectLst/>
                        </a:rPr>
                        <a:t>1</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dirty="0" err="1">
                          <a:effectLst/>
                        </a:rPr>
                        <a:t>Opiya</a:t>
                      </a:r>
                      <a:r>
                        <a:rPr lang="en-US" sz="2800" dirty="0">
                          <a:effectLst/>
                        </a:rPr>
                        <a:t> Florence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F</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Waitress</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608769">
                <a:tc>
                  <a:txBody>
                    <a:bodyPr/>
                    <a:lstStyle/>
                    <a:p>
                      <a:pPr marL="0" marR="0" algn="just">
                        <a:lnSpc>
                          <a:spcPct val="115000"/>
                        </a:lnSpc>
                        <a:spcBef>
                          <a:spcPts val="0"/>
                        </a:spcBef>
                        <a:spcAft>
                          <a:spcPts val="0"/>
                        </a:spcAft>
                      </a:pPr>
                      <a:r>
                        <a:rPr lang="en-US" sz="2800">
                          <a:effectLst/>
                        </a:rPr>
                        <a:t>2</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dirty="0" err="1">
                          <a:effectLst/>
                        </a:rPr>
                        <a:t>Angu</a:t>
                      </a:r>
                      <a:r>
                        <a:rPr lang="en-US" sz="2800" dirty="0">
                          <a:effectLst/>
                        </a:rPr>
                        <a:t> Patrick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M</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Cook</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608769">
                <a:tc>
                  <a:txBody>
                    <a:bodyPr/>
                    <a:lstStyle/>
                    <a:p>
                      <a:pPr marL="0" marR="0" algn="just">
                        <a:lnSpc>
                          <a:spcPct val="115000"/>
                        </a:lnSpc>
                        <a:spcBef>
                          <a:spcPts val="0"/>
                        </a:spcBef>
                        <a:spcAft>
                          <a:spcPts val="0"/>
                        </a:spcAft>
                      </a:pPr>
                      <a:r>
                        <a:rPr lang="en-US" sz="2800">
                          <a:effectLst/>
                        </a:rPr>
                        <a:t>3</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dirty="0" err="1">
                          <a:effectLst/>
                        </a:rPr>
                        <a:t>Letiyo</a:t>
                      </a:r>
                      <a:r>
                        <a:rPr lang="en-US" sz="2800" dirty="0">
                          <a:effectLst/>
                        </a:rPr>
                        <a:t> Clara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dirty="0">
                          <a:effectLst/>
                        </a:rPr>
                        <a:t>M</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Waitress</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608769">
                <a:tc>
                  <a:txBody>
                    <a:bodyPr/>
                    <a:lstStyle/>
                    <a:p>
                      <a:pPr marL="0" marR="0" algn="just">
                        <a:lnSpc>
                          <a:spcPct val="115000"/>
                        </a:lnSpc>
                        <a:spcBef>
                          <a:spcPts val="0"/>
                        </a:spcBef>
                        <a:spcAft>
                          <a:spcPts val="0"/>
                        </a:spcAft>
                      </a:pPr>
                      <a:r>
                        <a:rPr lang="en-US" sz="2800">
                          <a:effectLst/>
                        </a:rPr>
                        <a:t>4</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dirty="0" err="1">
                          <a:effectLst/>
                        </a:rPr>
                        <a:t>Atimaku</a:t>
                      </a:r>
                      <a:r>
                        <a:rPr lang="en-US" sz="2800" dirty="0">
                          <a:effectLst/>
                        </a:rPr>
                        <a:t> Lilian </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dirty="0">
                          <a:effectLst/>
                        </a:rPr>
                        <a:t>F</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Waitress</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608769">
                <a:tc>
                  <a:txBody>
                    <a:bodyPr/>
                    <a:lstStyle/>
                    <a:p>
                      <a:pPr marL="0" marR="0" algn="just">
                        <a:lnSpc>
                          <a:spcPct val="115000"/>
                        </a:lnSpc>
                        <a:spcBef>
                          <a:spcPts val="0"/>
                        </a:spcBef>
                        <a:spcAft>
                          <a:spcPts val="0"/>
                        </a:spcAft>
                      </a:pPr>
                      <a:r>
                        <a:rPr lang="en-US" sz="2800">
                          <a:effectLst/>
                        </a:rPr>
                        <a:t>5</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dirty="0" err="1">
                          <a:effectLst/>
                        </a:rPr>
                        <a:t>Dropia</a:t>
                      </a:r>
                      <a:r>
                        <a:rPr lang="en-US" sz="2800" dirty="0">
                          <a:effectLst/>
                        </a:rPr>
                        <a:t> </a:t>
                      </a:r>
                      <a:r>
                        <a:rPr lang="en-US" sz="2800" dirty="0" err="1">
                          <a:effectLst/>
                        </a:rPr>
                        <a:t>Letisia</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F</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dirty="0">
                          <a:effectLst/>
                        </a:rPr>
                        <a:t>Waitress</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r h="1259379">
                <a:tc>
                  <a:txBody>
                    <a:bodyPr/>
                    <a:lstStyle/>
                    <a:p>
                      <a:pPr marL="0" marR="0" algn="just">
                        <a:lnSpc>
                          <a:spcPct val="115000"/>
                        </a:lnSpc>
                        <a:spcBef>
                          <a:spcPts val="0"/>
                        </a:spcBef>
                        <a:spcAft>
                          <a:spcPts val="0"/>
                        </a:spcAft>
                      </a:pPr>
                      <a:r>
                        <a:rPr lang="en-US" sz="2800">
                          <a:effectLst/>
                        </a:rPr>
                        <a:t>6</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dirty="0" err="1">
                          <a:effectLst/>
                        </a:rPr>
                        <a:t>Anyecuanyi</a:t>
                      </a:r>
                      <a:r>
                        <a:rPr lang="en-US" sz="2800" dirty="0">
                          <a:effectLst/>
                        </a:rPr>
                        <a:t> Samuel </a:t>
                      </a:r>
                      <a:r>
                        <a:rPr lang="en-US" sz="2800" dirty="0" err="1">
                          <a:effectLst/>
                        </a:rPr>
                        <a:t>Erwaga</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a:effectLst/>
                        </a:rPr>
                        <a:t>M</a:t>
                      </a:r>
                      <a:endParaRPr lang="en-US" sz="2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800" dirty="0">
                          <a:effectLst/>
                        </a:rPr>
                        <a:t>Cook</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2396206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914400"/>
          </a:xfrm>
          <a:solidFill>
            <a:schemeClr val="accent4">
              <a:lumMod val="40000"/>
              <a:lumOff val="60000"/>
            </a:schemeClr>
          </a:solidFill>
        </p:spPr>
        <p:txBody>
          <a:bodyPr>
            <a:noAutofit/>
          </a:bodyPr>
          <a:lstStyle/>
          <a:p>
            <a:r>
              <a:rPr lang="en-US" sz="3600" b="1" dirty="0" smtClean="0">
                <a:latin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cs typeface="Times New Roman" panose="02020603050405020304" pitchFamily="18" charset="0"/>
              </a:rPr>
              <a:t>FUNCTIONS OF PRE-SERVICE </a:t>
            </a:r>
            <a:r>
              <a:rPr lang="en-US" sz="3600" b="1" dirty="0" smtClean="0"/>
              <a:t/>
            </a:r>
            <a:br>
              <a:rPr lang="en-US" sz="3600" b="1" dirty="0" smtClean="0"/>
            </a:br>
            <a:endParaRPr lang="en-US" sz="3600" b="1" dirty="0"/>
          </a:p>
        </p:txBody>
      </p:sp>
      <p:sp>
        <p:nvSpPr>
          <p:cNvPr id="3" name="Content Placeholder 2"/>
          <p:cNvSpPr>
            <a:spLocks noGrp="1"/>
          </p:cNvSpPr>
          <p:nvPr>
            <p:ph idx="1"/>
          </p:nvPr>
        </p:nvSpPr>
        <p:spPr>
          <a:xfrm>
            <a:off x="152400" y="1066800"/>
            <a:ext cx="8839200" cy="5562600"/>
          </a:xfrm>
        </p:spPr>
        <p:txBody>
          <a:bodyPr>
            <a:normAutofit/>
          </a:bodyPr>
          <a:lstStyle/>
          <a:p>
            <a:r>
              <a:rPr lang="en-US" dirty="0" smtClean="0"/>
              <a:t>Teaching</a:t>
            </a:r>
          </a:p>
          <a:p>
            <a:r>
              <a:rPr lang="en-US" dirty="0" smtClean="0"/>
              <a:t> mentoring and coaching</a:t>
            </a:r>
          </a:p>
          <a:p>
            <a:r>
              <a:rPr lang="en-US" dirty="0" smtClean="0"/>
              <a:t> assessing </a:t>
            </a:r>
          </a:p>
          <a:p>
            <a:r>
              <a:rPr lang="en-US" dirty="0" smtClean="0"/>
              <a:t>support supervising</a:t>
            </a:r>
          </a:p>
          <a:p>
            <a:r>
              <a:rPr lang="en-US" dirty="0" smtClean="0"/>
              <a:t> </a:t>
            </a:r>
            <a:r>
              <a:rPr lang="en-US" dirty="0"/>
              <a:t>lesson planning and scheme of work </a:t>
            </a:r>
            <a:r>
              <a:rPr lang="en-US" dirty="0" smtClean="0"/>
              <a:t>preparation</a:t>
            </a:r>
          </a:p>
          <a:p>
            <a:r>
              <a:rPr lang="en-US" dirty="0" smtClean="0"/>
              <a:t>guidance </a:t>
            </a:r>
            <a:r>
              <a:rPr lang="en-US" dirty="0"/>
              <a:t>and counseling </a:t>
            </a:r>
            <a:r>
              <a:rPr lang="en-US" dirty="0" smtClean="0"/>
              <a:t>students</a:t>
            </a:r>
          </a:p>
          <a:p>
            <a:r>
              <a:rPr lang="en-US" dirty="0"/>
              <a:t> participating in co-curricular and community </a:t>
            </a:r>
            <a:r>
              <a:rPr lang="en-US" dirty="0" smtClean="0"/>
              <a:t>activities</a:t>
            </a:r>
          </a:p>
          <a:p>
            <a:r>
              <a:rPr lang="en-US" dirty="0" smtClean="0"/>
              <a:t>keeping </a:t>
            </a:r>
            <a:r>
              <a:rPr lang="en-US" dirty="0"/>
              <a:t>and maintaining clean records</a:t>
            </a:r>
          </a:p>
          <a:p>
            <a:endParaRPr lang="en-US" dirty="0" smtClean="0"/>
          </a:p>
          <a:p>
            <a:endParaRPr lang="en-US" dirty="0"/>
          </a:p>
          <a:p>
            <a:pPr marL="0" indent="0">
              <a:buNone/>
            </a:pPr>
            <a:endParaRPr lang="en-US" dirty="0"/>
          </a:p>
        </p:txBody>
      </p:sp>
    </p:spTree>
    <p:extLst>
      <p:ext uri="{BB962C8B-B14F-4D97-AF65-F5344CB8AC3E}">
        <p14:creationId xmlns:p14="http://schemas.microsoft.com/office/powerpoint/2010/main" val="1522933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096962"/>
          </a:xfrm>
          <a:solidFill>
            <a:schemeClr val="accent4">
              <a:lumMod val="60000"/>
              <a:lumOff val="40000"/>
            </a:schemeClr>
          </a:solidFill>
        </p:spPr>
        <p:txBody>
          <a:bodyPr>
            <a:normAutofit/>
          </a:bodyPr>
          <a:lstStyle/>
          <a:p>
            <a:pPr algn="l"/>
            <a:r>
              <a:rPr lang="en-US" sz="3200" b="1" dirty="0" smtClean="0">
                <a:latin typeface="Times New Roman" panose="02020603050405020304" pitchFamily="18" charset="0"/>
                <a:cs typeface="Times New Roman" panose="02020603050405020304" pitchFamily="18" charset="0"/>
              </a:rPr>
              <a:t>FUNCTIONS OF PRE-SERVICE CON’T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371600"/>
            <a:ext cx="8915400" cy="4754563"/>
          </a:xfrm>
        </p:spPr>
        <p:txBody>
          <a:bodyPr/>
          <a:lstStyle/>
          <a:p>
            <a:r>
              <a:rPr lang="en-US" dirty="0" smtClean="0"/>
              <a:t>preparing </a:t>
            </a:r>
            <a:r>
              <a:rPr lang="en-US" dirty="0"/>
              <a:t>and use of appropriate instructional materials</a:t>
            </a:r>
          </a:p>
          <a:p>
            <a:r>
              <a:rPr lang="en-US" dirty="0"/>
              <a:t>conducting tutorials</a:t>
            </a:r>
          </a:p>
          <a:p>
            <a:r>
              <a:rPr lang="en-US" dirty="0"/>
              <a:t> set, administer and mark examinations </a:t>
            </a:r>
          </a:p>
          <a:p>
            <a:r>
              <a:rPr lang="en-US" dirty="0"/>
              <a:t>conducting CPDS, seminars and workshops.</a:t>
            </a:r>
          </a:p>
          <a:p>
            <a:endParaRPr lang="en-US" dirty="0"/>
          </a:p>
        </p:txBody>
      </p:sp>
    </p:spTree>
    <p:extLst>
      <p:ext uri="{BB962C8B-B14F-4D97-AF65-F5344CB8AC3E}">
        <p14:creationId xmlns:p14="http://schemas.microsoft.com/office/powerpoint/2010/main" val="11455190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a:solidFill>
            <a:schemeClr val="accent6">
              <a:lumMod val="40000"/>
              <a:lumOff val="60000"/>
            </a:schemeClr>
          </a:solidFill>
        </p:spPr>
        <p:txBody>
          <a:bodyPr>
            <a:normAutofit/>
          </a:bodyPr>
          <a:lstStyle/>
          <a:p>
            <a:r>
              <a:rPr lang="en-US" sz="4000" dirty="0" smtClean="0">
                <a:latin typeface="Times New Roman" panose="02020603050405020304" pitchFamily="18" charset="0"/>
                <a:cs typeface="Times New Roman" panose="02020603050405020304" pitchFamily="18" charset="0"/>
              </a:rPr>
              <a:t>OUT REACH TUTORS</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COORDINATING CENTRE TUTORS(CCT)</a:t>
            </a:r>
            <a:br>
              <a:rPr lang="en-US" sz="4000" dirty="0" smtClean="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8494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chemeClr val="accent6">
              <a:lumMod val="75000"/>
            </a:schemeClr>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OUT REACH CATCHMENT AREA</a:t>
            </a:r>
            <a:endParaRPr lang="en-US" sz="32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61866801"/>
              </p:ext>
            </p:extLst>
          </p:nvPr>
        </p:nvGraphicFramePr>
        <p:xfrm>
          <a:off x="0" y="685801"/>
          <a:ext cx="9144000" cy="5877285"/>
        </p:xfrm>
        <a:graphic>
          <a:graphicData uri="http://schemas.openxmlformats.org/drawingml/2006/table">
            <a:tbl>
              <a:tblPr firstRow="1" bandRow="1">
                <a:tableStyleId>{5C22544A-7EE6-4342-B048-85BDC9FD1C3A}</a:tableStyleId>
              </a:tblPr>
              <a:tblGrid>
                <a:gridCol w="795130"/>
                <a:gridCol w="1669774"/>
                <a:gridCol w="1908313"/>
                <a:gridCol w="2941983"/>
                <a:gridCol w="1828800"/>
              </a:tblGrid>
              <a:tr h="790719">
                <a:tc>
                  <a:txBody>
                    <a:bodyPr/>
                    <a:lstStyle/>
                    <a:p>
                      <a:r>
                        <a:rPr lang="en-US" sz="2400" dirty="0" smtClean="0"/>
                        <a:t>S/N</a:t>
                      </a:r>
                      <a:endParaRPr lang="en-US" sz="2400" dirty="0"/>
                    </a:p>
                  </a:txBody>
                  <a:tcPr/>
                </a:tc>
                <a:tc>
                  <a:txBody>
                    <a:bodyPr/>
                    <a:lstStyle/>
                    <a:p>
                      <a:r>
                        <a:rPr lang="en-US" sz="2400" dirty="0" smtClean="0"/>
                        <a:t>DISTRICT</a:t>
                      </a:r>
                      <a:endParaRPr lang="en-US" sz="2400" dirty="0"/>
                    </a:p>
                  </a:txBody>
                  <a:tcPr/>
                </a:tc>
                <a:tc>
                  <a:txBody>
                    <a:bodyPr/>
                    <a:lstStyle/>
                    <a:p>
                      <a:r>
                        <a:rPr lang="en-US" sz="2400" dirty="0" smtClean="0"/>
                        <a:t>CC</a:t>
                      </a:r>
                      <a:endParaRPr lang="en-US" sz="2400" dirty="0"/>
                    </a:p>
                  </a:txBody>
                  <a:tcPr/>
                </a:tc>
                <a:tc>
                  <a:txBody>
                    <a:bodyPr/>
                    <a:lstStyle/>
                    <a:p>
                      <a:r>
                        <a:rPr lang="en-US" sz="2400" dirty="0" smtClean="0"/>
                        <a:t>NAME OF CCT</a:t>
                      </a:r>
                      <a:endParaRPr lang="en-US" sz="2400" dirty="0"/>
                    </a:p>
                  </a:txBody>
                  <a:tcPr/>
                </a:tc>
                <a:tc>
                  <a:txBody>
                    <a:bodyPr/>
                    <a:lstStyle/>
                    <a:p>
                      <a:r>
                        <a:rPr lang="en-US" sz="2400" dirty="0" smtClean="0"/>
                        <a:t>CONTACT</a:t>
                      </a:r>
                      <a:endParaRPr lang="en-US" sz="2400" dirty="0"/>
                    </a:p>
                  </a:txBody>
                  <a:tcPr/>
                </a:tc>
              </a:tr>
              <a:tr h="496787">
                <a:tc>
                  <a:txBody>
                    <a:bodyPr/>
                    <a:lstStyle/>
                    <a:p>
                      <a:r>
                        <a:rPr lang="en-US" sz="2400" dirty="0" smtClean="0"/>
                        <a:t>1</a:t>
                      </a:r>
                      <a:endParaRPr lang="en-US" sz="2400" dirty="0"/>
                    </a:p>
                  </a:txBody>
                  <a:tcPr/>
                </a:tc>
                <a:tc>
                  <a:txBody>
                    <a:bodyPr/>
                    <a:lstStyle/>
                    <a:p>
                      <a:r>
                        <a:rPr lang="en-US" sz="2400" dirty="0" smtClean="0"/>
                        <a:t>YUMBE</a:t>
                      </a:r>
                      <a:endParaRPr lang="en-US" sz="2400" dirty="0"/>
                    </a:p>
                  </a:txBody>
                  <a:tcPr/>
                </a:tc>
                <a:tc>
                  <a:txBody>
                    <a:bodyPr/>
                    <a:lstStyle/>
                    <a:p>
                      <a:r>
                        <a:rPr lang="en-US" sz="2400" dirty="0" smtClean="0"/>
                        <a:t>KURU</a:t>
                      </a:r>
                      <a:endParaRPr lang="en-US" sz="2400" dirty="0"/>
                    </a:p>
                  </a:txBody>
                  <a:tcPr/>
                </a:tc>
                <a:tc>
                  <a:txBody>
                    <a:bodyPr/>
                    <a:lstStyle/>
                    <a:p>
                      <a:r>
                        <a:rPr lang="en-US" sz="2400" dirty="0" smtClean="0"/>
                        <a:t>AMATRE BASIL</a:t>
                      </a:r>
                      <a:endParaRPr lang="en-US" sz="2400" dirty="0"/>
                    </a:p>
                  </a:txBody>
                  <a:tcPr/>
                </a:tc>
                <a:tc>
                  <a:txBody>
                    <a:bodyPr/>
                    <a:lstStyle/>
                    <a:p>
                      <a:r>
                        <a:rPr lang="en-US" sz="2400" dirty="0" smtClean="0"/>
                        <a:t>0781235561</a:t>
                      </a:r>
                      <a:endParaRPr lang="en-US" sz="2400" dirty="0"/>
                    </a:p>
                  </a:txBody>
                  <a:tcPr/>
                </a:tc>
              </a:tr>
              <a:tr h="617493">
                <a:tc>
                  <a:txBody>
                    <a:bodyPr/>
                    <a:lstStyle/>
                    <a:p>
                      <a:r>
                        <a:rPr lang="en-US" sz="2400" dirty="0" smtClean="0"/>
                        <a:t>2</a:t>
                      </a:r>
                      <a:endParaRPr lang="en-US" sz="2400" dirty="0"/>
                    </a:p>
                  </a:txBody>
                  <a:tcPr/>
                </a:tc>
                <a:tc>
                  <a:txBody>
                    <a:bodyPr/>
                    <a:lstStyle/>
                    <a:p>
                      <a:r>
                        <a:rPr lang="en-US" sz="2400" dirty="0" smtClean="0"/>
                        <a:t>YUMBE</a:t>
                      </a:r>
                    </a:p>
                    <a:p>
                      <a:endParaRPr lang="en-US" sz="2400" dirty="0"/>
                    </a:p>
                  </a:txBody>
                  <a:tcPr/>
                </a:tc>
                <a:tc>
                  <a:txBody>
                    <a:bodyPr/>
                    <a:lstStyle/>
                    <a:p>
                      <a:r>
                        <a:rPr lang="en-US" sz="2400" dirty="0" smtClean="0"/>
                        <a:t>NYOKO</a:t>
                      </a:r>
                      <a:endParaRPr lang="en-US" sz="2400" dirty="0"/>
                    </a:p>
                  </a:txBody>
                  <a:tcPr/>
                </a:tc>
                <a:tc>
                  <a:txBody>
                    <a:bodyPr/>
                    <a:lstStyle/>
                    <a:p>
                      <a:r>
                        <a:rPr lang="en-US" sz="2400" dirty="0" smtClean="0"/>
                        <a:t>ERIKU ERIK ARK</a:t>
                      </a:r>
                      <a:endParaRPr lang="en-US" sz="2400" dirty="0"/>
                    </a:p>
                  </a:txBody>
                  <a:tcPr/>
                </a:tc>
                <a:tc>
                  <a:txBody>
                    <a:bodyPr/>
                    <a:lstStyle/>
                    <a:p>
                      <a:r>
                        <a:rPr lang="en-US" sz="2400" dirty="0" smtClean="0"/>
                        <a:t>0782781592</a:t>
                      </a:r>
                      <a:endParaRPr lang="en-US" sz="2400" dirty="0"/>
                    </a:p>
                  </a:txBody>
                  <a:tcPr/>
                </a:tc>
              </a:tr>
              <a:tr h="556533">
                <a:tc>
                  <a:txBody>
                    <a:bodyPr/>
                    <a:lstStyle/>
                    <a:p>
                      <a:r>
                        <a:rPr lang="en-US" sz="2400" dirty="0" smtClean="0"/>
                        <a:t>3</a:t>
                      </a:r>
                    </a:p>
                    <a:p>
                      <a:endParaRPr lang="en-US" sz="2400" dirty="0"/>
                    </a:p>
                  </a:txBody>
                  <a:tcPr/>
                </a:tc>
                <a:tc>
                  <a:txBody>
                    <a:bodyPr/>
                    <a:lstStyle/>
                    <a:p>
                      <a:r>
                        <a:rPr lang="en-US" sz="2400" dirty="0" smtClean="0"/>
                        <a:t>YUMBE</a:t>
                      </a:r>
                    </a:p>
                    <a:p>
                      <a:endParaRPr lang="en-US" sz="2400" dirty="0"/>
                    </a:p>
                  </a:txBody>
                  <a:tcPr/>
                </a:tc>
                <a:tc>
                  <a:txBody>
                    <a:bodyPr/>
                    <a:lstStyle/>
                    <a:p>
                      <a:r>
                        <a:rPr lang="en-US" sz="2400" dirty="0" smtClean="0"/>
                        <a:t>LOBE</a:t>
                      </a:r>
                      <a:endParaRPr lang="en-US" sz="2400" dirty="0"/>
                    </a:p>
                  </a:txBody>
                  <a:tcPr/>
                </a:tc>
                <a:tc>
                  <a:txBody>
                    <a:bodyPr/>
                    <a:lstStyle/>
                    <a:p>
                      <a:r>
                        <a:rPr lang="en-US" sz="2400" dirty="0" smtClean="0"/>
                        <a:t>EKELLO JOHN WESLEY</a:t>
                      </a:r>
                      <a:endParaRPr lang="en-US" sz="2400" dirty="0"/>
                    </a:p>
                  </a:txBody>
                  <a:tcPr/>
                </a:tc>
                <a:tc>
                  <a:txBody>
                    <a:bodyPr/>
                    <a:lstStyle/>
                    <a:p>
                      <a:r>
                        <a:rPr lang="en-US" sz="2400" dirty="0" smtClean="0"/>
                        <a:t>0772242181</a:t>
                      </a:r>
                      <a:endParaRPr lang="en-US" sz="2400" dirty="0"/>
                    </a:p>
                  </a:txBody>
                  <a:tcPr/>
                </a:tc>
              </a:tr>
              <a:tr h="495573">
                <a:tc>
                  <a:txBody>
                    <a:bodyPr/>
                    <a:lstStyle/>
                    <a:p>
                      <a:r>
                        <a:rPr lang="en-US" sz="2400" dirty="0" smtClean="0"/>
                        <a:t>4</a:t>
                      </a:r>
                      <a:endParaRPr lang="en-US" sz="2400" dirty="0"/>
                    </a:p>
                  </a:txBody>
                  <a:tcPr/>
                </a:tc>
                <a:tc>
                  <a:txBody>
                    <a:bodyPr/>
                    <a:lstStyle/>
                    <a:p>
                      <a:r>
                        <a:rPr lang="en-US" sz="2400" dirty="0" smtClean="0"/>
                        <a:t>YUMBE</a:t>
                      </a:r>
                    </a:p>
                    <a:p>
                      <a:endParaRPr lang="en-US" sz="2400" dirty="0"/>
                    </a:p>
                  </a:txBody>
                  <a:tcPr/>
                </a:tc>
                <a:tc>
                  <a:txBody>
                    <a:bodyPr/>
                    <a:lstStyle/>
                    <a:p>
                      <a:r>
                        <a:rPr lang="en-US" sz="2400" dirty="0" smtClean="0"/>
                        <a:t>ELEKE</a:t>
                      </a:r>
                      <a:endParaRPr lang="en-US" sz="2400" dirty="0"/>
                    </a:p>
                  </a:txBody>
                  <a:tcPr/>
                </a:tc>
                <a:tc>
                  <a:txBody>
                    <a:bodyPr/>
                    <a:lstStyle/>
                    <a:p>
                      <a:r>
                        <a:rPr lang="en-US" sz="2400" dirty="0" smtClean="0"/>
                        <a:t>AMEDI BUZU</a:t>
                      </a:r>
                      <a:endParaRPr lang="en-US" sz="2400" dirty="0"/>
                    </a:p>
                  </a:txBody>
                  <a:tcPr/>
                </a:tc>
                <a:tc>
                  <a:txBody>
                    <a:bodyPr/>
                    <a:lstStyle/>
                    <a:p>
                      <a:r>
                        <a:rPr lang="en-US" sz="2400" dirty="0" smtClean="0"/>
                        <a:t>0772901787</a:t>
                      </a:r>
                      <a:endParaRPr lang="en-US" sz="2400" dirty="0"/>
                    </a:p>
                  </a:txBody>
                  <a:tcPr/>
                </a:tc>
              </a:tr>
              <a:tr h="790719">
                <a:tc>
                  <a:txBody>
                    <a:bodyPr/>
                    <a:lstStyle/>
                    <a:p>
                      <a:r>
                        <a:rPr lang="en-US" sz="2400" dirty="0" smtClean="0"/>
                        <a:t>5</a:t>
                      </a:r>
                      <a:endParaRPr lang="en-US" sz="2400" dirty="0"/>
                    </a:p>
                  </a:txBody>
                  <a:tcPr/>
                </a:tc>
                <a:tc>
                  <a:txBody>
                    <a:bodyPr/>
                    <a:lstStyle/>
                    <a:p>
                      <a:r>
                        <a:rPr lang="en-US" sz="2400" dirty="0" smtClean="0"/>
                        <a:t>ADJUMANI</a:t>
                      </a:r>
                      <a:endParaRPr lang="en-US" sz="2400" dirty="0"/>
                    </a:p>
                  </a:txBody>
                  <a:tcPr/>
                </a:tc>
                <a:tc>
                  <a:txBody>
                    <a:bodyPr/>
                    <a:lstStyle/>
                    <a:p>
                      <a:r>
                        <a:rPr lang="en-US" sz="2400" dirty="0" smtClean="0"/>
                        <a:t>BIYAYA</a:t>
                      </a:r>
                      <a:endParaRPr lang="en-US" sz="2400" dirty="0"/>
                    </a:p>
                  </a:txBody>
                  <a:tcPr/>
                </a:tc>
                <a:tc>
                  <a:txBody>
                    <a:bodyPr/>
                    <a:lstStyle/>
                    <a:p>
                      <a:r>
                        <a:rPr lang="en-US" sz="2400" dirty="0" smtClean="0"/>
                        <a:t>TUMBA JIMMY</a:t>
                      </a:r>
                      <a:endParaRPr lang="en-US" sz="2400" dirty="0"/>
                    </a:p>
                  </a:txBody>
                  <a:tcPr/>
                </a:tc>
                <a:tc>
                  <a:txBody>
                    <a:bodyPr/>
                    <a:lstStyle/>
                    <a:p>
                      <a:r>
                        <a:rPr lang="en-US" sz="2400" dirty="0" smtClean="0"/>
                        <a:t>0772345952</a:t>
                      </a:r>
                      <a:endParaRPr lang="en-US" sz="2400" dirty="0"/>
                    </a:p>
                  </a:txBody>
                  <a:tcPr/>
                </a:tc>
              </a:tr>
              <a:tr h="415780">
                <a:tc>
                  <a:txBody>
                    <a:bodyPr/>
                    <a:lstStyle/>
                    <a:p>
                      <a:r>
                        <a:rPr lang="en-US" sz="2400" dirty="0" smtClean="0"/>
                        <a:t>6</a:t>
                      </a:r>
                      <a:endParaRPr lang="en-US" sz="2400" dirty="0"/>
                    </a:p>
                  </a:txBody>
                  <a:tcPr/>
                </a:tc>
                <a:tc>
                  <a:txBody>
                    <a:bodyPr/>
                    <a:lstStyle/>
                    <a:p>
                      <a:r>
                        <a:rPr lang="en-US" sz="2400" dirty="0" smtClean="0"/>
                        <a:t>ADJUMANI</a:t>
                      </a:r>
                    </a:p>
                    <a:p>
                      <a:endParaRPr lang="en-US" sz="2400" dirty="0"/>
                    </a:p>
                  </a:txBody>
                  <a:tcPr/>
                </a:tc>
                <a:tc>
                  <a:txBody>
                    <a:bodyPr/>
                    <a:lstStyle/>
                    <a:p>
                      <a:r>
                        <a:rPr lang="en-US" sz="2400" dirty="0" smtClean="0"/>
                        <a:t>AJUGOPI</a:t>
                      </a:r>
                      <a:endParaRPr lang="en-US" sz="2400" dirty="0"/>
                    </a:p>
                  </a:txBody>
                  <a:tcPr/>
                </a:tc>
                <a:tc>
                  <a:txBody>
                    <a:bodyPr/>
                    <a:lstStyle/>
                    <a:p>
                      <a:r>
                        <a:rPr lang="en-US" sz="2400" dirty="0" smtClean="0"/>
                        <a:t>BAYO AUGUSTINE</a:t>
                      </a:r>
                      <a:endParaRPr lang="en-US" sz="2400" dirty="0"/>
                    </a:p>
                  </a:txBody>
                  <a:tcPr/>
                </a:tc>
                <a:tc>
                  <a:txBody>
                    <a:bodyPr/>
                    <a:lstStyle/>
                    <a:p>
                      <a:r>
                        <a:rPr lang="en-US" sz="2400" dirty="0" smtClean="0"/>
                        <a:t>0772993536</a:t>
                      </a:r>
                      <a:endParaRPr lang="en-US" sz="2400" dirty="0"/>
                    </a:p>
                  </a:txBody>
                  <a:tcPr/>
                </a:tc>
              </a:tr>
              <a:tr h="507220">
                <a:tc>
                  <a:txBody>
                    <a:bodyPr/>
                    <a:lstStyle/>
                    <a:p>
                      <a:r>
                        <a:rPr lang="en-US" sz="2400" dirty="0" smtClean="0"/>
                        <a:t>7</a:t>
                      </a:r>
                      <a:endParaRPr lang="en-US" sz="2400" dirty="0"/>
                    </a:p>
                  </a:txBody>
                  <a:tcPr/>
                </a:tc>
                <a:tc>
                  <a:txBody>
                    <a:bodyPr/>
                    <a:lstStyle/>
                    <a:p>
                      <a:r>
                        <a:rPr lang="en-US" sz="2400" dirty="0" smtClean="0"/>
                        <a:t>ADJUMANI</a:t>
                      </a:r>
                      <a:endParaRPr lang="en-US" sz="2400" dirty="0"/>
                    </a:p>
                  </a:txBody>
                  <a:tcPr/>
                </a:tc>
                <a:tc>
                  <a:txBody>
                    <a:bodyPr/>
                    <a:lstStyle/>
                    <a:p>
                      <a:r>
                        <a:rPr lang="en-US" sz="2400" dirty="0" smtClean="0"/>
                        <a:t>ODU</a:t>
                      </a:r>
                      <a:endParaRPr lang="en-US" sz="2400" dirty="0"/>
                    </a:p>
                  </a:txBody>
                  <a:tcPr/>
                </a:tc>
                <a:tc>
                  <a:txBody>
                    <a:bodyPr/>
                    <a:lstStyle/>
                    <a:p>
                      <a:r>
                        <a:rPr lang="en-US" sz="2400" dirty="0" smtClean="0"/>
                        <a:t>TUMBA JIMMY</a:t>
                      </a:r>
                      <a:endParaRPr lang="en-US" sz="2400" dirty="0"/>
                    </a:p>
                  </a:txBody>
                  <a:tcPr/>
                </a:tc>
                <a:tc>
                  <a:txBody>
                    <a:bodyPr/>
                    <a:lstStyle/>
                    <a:p>
                      <a:r>
                        <a:rPr lang="en-US" sz="2400" dirty="0" smtClean="0"/>
                        <a:t>0772345952</a:t>
                      </a:r>
                      <a:endParaRPr lang="en-US" sz="2400" dirty="0"/>
                    </a:p>
                  </a:txBody>
                  <a:tcPr/>
                </a:tc>
              </a:tr>
            </a:tbl>
          </a:graphicData>
        </a:graphic>
      </p:graphicFrame>
    </p:spTree>
    <p:extLst>
      <p:ext uri="{BB962C8B-B14F-4D97-AF65-F5344CB8AC3E}">
        <p14:creationId xmlns:p14="http://schemas.microsoft.com/office/powerpoint/2010/main" val="3292384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914400"/>
          </a:xfrm>
          <a:solidFill>
            <a:schemeClr val="accent6">
              <a:lumMod val="75000"/>
            </a:schemeClr>
          </a:solidFill>
        </p:spPr>
        <p:txBody>
          <a:bodyPr>
            <a:normAutofit/>
          </a:bodyPr>
          <a:lstStyle/>
          <a:p>
            <a:r>
              <a:rPr lang="en-US" sz="3200" b="1" dirty="0">
                <a:latin typeface="Times New Roman" panose="02020603050405020304" pitchFamily="18" charset="0"/>
                <a:cs typeface="Times New Roman" panose="02020603050405020304" pitchFamily="18" charset="0"/>
              </a:rPr>
              <a:t>OUT REACH CATCHMENT </a:t>
            </a:r>
            <a:r>
              <a:rPr lang="en-US" sz="3200" b="1" dirty="0" smtClean="0">
                <a:latin typeface="Times New Roman" panose="02020603050405020304" pitchFamily="18" charset="0"/>
                <a:cs typeface="Times New Roman" panose="02020603050405020304" pitchFamily="18" charset="0"/>
              </a:rPr>
              <a:t>AREA CON’T</a:t>
            </a:r>
            <a:endParaRPr lang="en-US" sz="3200"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0678246"/>
              </p:ext>
            </p:extLst>
          </p:nvPr>
        </p:nvGraphicFramePr>
        <p:xfrm>
          <a:off x="76200" y="914400"/>
          <a:ext cx="9067800" cy="5120640"/>
        </p:xfrm>
        <a:graphic>
          <a:graphicData uri="http://schemas.openxmlformats.org/drawingml/2006/table">
            <a:tbl>
              <a:tblPr firstRow="1" bandRow="1">
                <a:tableStyleId>{5C22544A-7EE6-4342-B048-85BDC9FD1C3A}</a:tableStyleId>
              </a:tblPr>
              <a:tblGrid>
                <a:gridCol w="1007533"/>
                <a:gridCol w="1472549"/>
                <a:gridCol w="1937564"/>
                <a:gridCol w="2557585"/>
                <a:gridCol w="2092569"/>
              </a:tblGrid>
              <a:tr h="370840">
                <a:tc>
                  <a:txBody>
                    <a:bodyPr/>
                    <a:lstStyle/>
                    <a:p>
                      <a:r>
                        <a:rPr lang="en-US" sz="2400" dirty="0" smtClean="0"/>
                        <a:t>S/N</a:t>
                      </a:r>
                      <a:endParaRPr lang="en-US" sz="2400" dirty="0"/>
                    </a:p>
                  </a:txBody>
                  <a:tcPr/>
                </a:tc>
                <a:tc>
                  <a:txBody>
                    <a:bodyPr/>
                    <a:lstStyle/>
                    <a:p>
                      <a:r>
                        <a:rPr lang="en-US" sz="2400" dirty="0" smtClean="0"/>
                        <a:t>DISTRICT</a:t>
                      </a:r>
                      <a:endParaRPr lang="en-US" sz="2400" dirty="0"/>
                    </a:p>
                  </a:txBody>
                  <a:tcPr/>
                </a:tc>
                <a:tc>
                  <a:txBody>
                    <a:bodyPr/>
                    <a:lstStyle/>
                    <a:p>
                      <a:r>
                        <a:rPr lang="en-US" sz="2400" dirty="0" smtClean="0"/>
                        <a:t>CC</a:t>
                      </a:r>
                      <a:endParaRPr lang="en-US" sz="2400" dirty="0"/>
                    </a:p>
                  </a:txBody>
                  <a:tcPr/>
                </a:tc>
                <a:tc>
                  <a:txBody>
                    <a:bodyPr/>
                    <a:lstStyle/>
                    <a:p>
                      <a:r>
                        <a:rPr lang="en-US" sz="2400" dirty="0" smtClean="0"/>
                        <a:t>NAME OF CCT</a:t>
                      </a:r>
                      <a:endParaRPr lang="en-US" sz="2400" dirty="0"/>
                    </a:p>
                  </a:txBody>
                  <a:tcPr/>
                </a:tc>
                <a:tc>
                  <a:txBody>
                    <a:bodyPr/>
                    <a:lstStyle/>
                    <a:p>
                      <a:r>
                        <a:rPr lang="en-US" sz="2400" dirty="0" smtClean="0"/>
                        <a:t>CONTACT</a:t>
                      </a:r>
                      <a:endParaRPr lang="en-US" sz="2400" dirty="0"/>
                    </a:p>
                  </a:txBody>
                  <a:tcPr/>
                </a:tc>
              </a:tr>
              <a:tr h="370840">
                <a:tc>
                  <a:txBody>
                    <a:bodyPr/>
                    <a:lstStyle/>
                    <a:p>
                      <a:r>
                        <a:rPr lang="en-US" sz="2400" dirty="0" smtClean="0"/>
                        <a:t>8</a:t>
                      </a:r>
                      <a:endParaRPr lang="en-US" sz="2400" dirty="0"/>
                    </a:p>
                  </a:txBody>
                  <a:tcPr/>
                </a:tc>
                <a:tc>
                  <a:txBody>
                    <a:bodyPr/>
                    <a:lstStyle/>
                    <a:p>
                      <a:r>
                        <a:rPr lang="en-US" sz="2400" dirty="0" smtClean="0"/>
                        <a:t>ADJUMANI</a:t>
                      </a:r>
                      <a:endParaRPr lang="en-US" sz="2400" dirty="0"/>
                    </a:p>
                  </a:txBody>
                  <a:tcPr/>
                </a:tc>
                <a:tc>
                  <a:txBody>
                    <a:bodyPr/>
                    <a:lstStyle/>
                    <a:p>
                      <a:r>
                        <a:rPr lang="en-US" sz="2400" dirty="0" smtClean="0"/>
                        <a:t>UKUSIJONI</a:t>
                      </a:r>
                      <a:endParaRPr lang="en-US" sz="2400" dirty="0"/>
                    </a:p>
                  </a:txBody>
                  <a:tcPr/>
                </a:tc>
                <a:tc>
                  <a:txBody>
                    <a:bodyPr/>
                    <a:lstStyle/>
                    <a:p>
                      <a:r>
                        <a:rPr lang="en-US" sz="2400" dirty="0" smtClean="0"/>
                        <a:t>IVUDRIA BENARD</a:t>
                      </a:r>
                      <a:endParaRPr lang="en-US" sz="2400" dirty="0"/>
                    </a:p>
                  </a:txBody>
                  <a:tcPr/>
                </a:tc>
                <a:tc>
                  <a:txBody>
                    <a:bodyPr/>
                    <a:lstStyle/>
                    <a:p>
                      <a:r>
                        <a:rPr lang="en-US" sz="2400" dirty="0" smtClean="0"/>
                        <a:t>0774776097</a:t>
                      </a:r>
                      <a:endParaRPr lang="en-US" sz="2400" dirty="0"/>
                    </a:p>
                  </a:txBody>
                  <a:tcPr/>
                </a:tc>
              </a:tr>
              <a:tr h="370840">
                <a:tc>
                  <a:txBody>
                    <a:bodyPr/>
                    <a:lstStyle/>
                    <a:p>
                      <a:r>
                        <a:rPr lang="en-US" sz="2400" dirty="0" smtClean="0"/>
                        <a:t>9</a:t>
                      </a:r>
                      <a:endParaRPr lang="en-US" sz="2400" dirty="0"/>
                    </a:p>
                  </a:txBody>
                  <a:tcPr/>
                </a:tc>
                <a:tc>
                  <a:txBody>
                    <a:bodyPr/>
                    <a:lstStyle/>
                    <a:p>
                      <a:r>
                        <a:rPr lang="en-US" sz="2400" dirty="0" smtClean="0"/>
                        <a:t>TEREGO</a:t>
                      </a:r>
                      <a:endParaRPr lang="en-US" sz="2400" dirty="0"/>
                    </a:p>
                  </a:txBody>
                  <a:tcPr/>
                </a:tc>
                <a:tc>
                  <a:txBody>
                    <a:bodyPr/>
                    <a:lstStyle/>
                    <a:p>
                      <a:r>
                        <a:rPr lang="en-US" sz="2400" dirty="0" smtClean="0"/>
                        <a:t>OTUMBARI</a:t>
                      </a:r>
                      <a:endParaRPr lang="en-US" sz="2400" dirty="0"/>
                    </a:p>
                  </a:txBody>
                  <a:tcPr/>
                </a:tc>
                <a:tc>
                  <a:txBody>
                    <a:bodyPr/>
                    <a:lstStyle/>
                    <a:p>
                      <a:r>
                        <a:rPr lang="en-US" sz="2400" dirty="0" smtClean="0"/>
                        <a:t>AMUTE ROBINSON</a:t>
                      </a:r>
                      <a:endParaRPr lang="en-US" sz="2400" dirty="0"/>
                    </a:p>
                  </a:txBody>
                  <a:tcPr/>
                </a:tc>
                <a:tc>
                  <a:txBody>
                    <a:bodyPr/>
                    <a:lstStyle/>
                    <a:p>
                      <a:r>
                        <a:rPr lang="en-US" sz="2400" dirty="0" smtClean="0"/>
                        <a:t>0782835006</a:t>
                      </a:r>
                      <a:endParaRPr lang="en-US" sz="2400" dirty="0"/>
                    </a:p>
                  </a:txBody>
                  <a:tcPr/>
                </a:tc>
              </a:tr>
              <a:tr h="370840">
                <a:tc>
                  <a:txBody>
                    <a:bodyPr/>
                    <a:lstStyle/>
                    <a:p>
                      <a:r>
                        <a:rPr lang="en-US" sz="2400" dirty="0" smtClean="0"/>
                        <a:t>10</a:t>
                      </a:r>
                      <a:endParaRPr lang="en-US" sz="2400" dirty="0"/>
                    </a:p>
                  </a:txBody>
                  <a:tcPr/>
                </a:tc>
                <a:tc>
                  <a:txBody>
                    <a:bodyPr/>
                    <a:lstStyle/>
                    <a:p>
                      <a:r>
                        <a:rPr lang="en-US" sz="2400" dirty="0" smtClean="0"/>
                        <a:t>KOBOKO</a:t>
                      </a:r>
                      <a:endParaRPr lang="en-US" sz="2400" dirty="0"/>
                    </a:p>
                  </a:txBody>
                  <a:tcPr/>
                </a:tc>
                <a:tc>
                  <a:txBody>
                    <a:bodyPr/>
                    <a:lstStyle/>
                    <a:p>
                      <a:r>
                        <a:rPr lang="en-US" sz="2400" dirty="0" smtClean="0"/>
                        <a:t>NYARILO</a:t>
                      </a:r>
                      <a:endParaRPr lang="en-US" sz="2400" dirty="0"/>
                    </a:p>
                  </a:txBody>
                  <a:tcPr/>
                </a:tc>
                <a:tc>
                  <a:txBody>
                    <a:bodyPr/>
                    <a:lstStyle/>
                    <a:p>
                      <a:r>
                        <a:rPr lang="en-US" sz="2400" dirty="0" smtClean="0"/>
                        <a:t>ANIKU AHMED</a:t>
                      </a:r>
                      <a:r>
                        <a:rPr lang="en-US" sz="2400" baseline="0" dirty="0" smtClean="0"/>
                        <a:t> RASHID</a:t>
                      </a:r>
                      <a:endParaRPr lang="en-US" sz="2400" dirty="0"/>
                    </a:p>
                  </a:txBody>
                  <a:tcPr/>
                </a:tc>
                <a:tc>
                  <a:txBody>
                    <a:bodyPr/>
                    <a:lstStyle/>
                    <a:p>
                      <a:r>
                        <a:rPr lang="en-US" sz="2400" dirty="0" smtClean="0"/>
                        <a:t>0784215822</a:t>
                      </a:r>
                      <a:endParaRPr lang="en-US" sz="2400" dirty="0"/>
                    </a:p>
                  </a:txBody>
                  <a:tcPr/>
                </a:tc>
              </a:tr>
              <a:tr h="370840">
                <a:tc>
                  <a:txBody>
                    <a:bodyPr/>
                    <a:lstStyle/>
                    <a:p>
                      <a:r>
                        <a:rPr lang="en-US" sz="2400" dirty="0" smtClean="0"/>
                        <a:t>11</a:t>
                      </a:r>
                      <a:endParaRPr lang="en-US" sz="2400" dirty="0"/>
                    </a:p>
                  </a:txBody>
                  <a:tcPr/>
                </a:tc>
                <a:tc>
                  <a:txBody>
                    <a:bodyPr/>
                    <a:lstStyle/>
                    <a:p>
                      <a:r>
                        <a:rPr lang="en-US" sz="2400" dirty="0" smtClean="0"/>
                        <a:t>KOBOKO</a:t>
                      </a:r>
                      <a:endParaRPr lang="en-US" sz="2400" dirty="0"/>
                    </a:p>
                  </a:txBody>
                  <a:tcPr/>
                </a:tc>
                <a:tc>
                  <a:txBody>
                    <a:bodyPr/>
                    <a:lstStyle/>
                    <a:p>
                      <a:r>
                        <a:rPr lang="en-US" sz="2400" dirty="0" smtClean="0"/>
                        <a:t>GOYA</a:t>
                      </a:r>
                      <a:endParaRPr lang="en-US" sz="2400" dirty="0"/>
                    </a:p>
                  </a:txBody>
                  <a:tcPr/>
                </a:tc>
                <a:tc>
                  <a:txBody>
                    <a:bodyPr/>
                    <a:lstStyle/>
                    <a:p>
                      <a:r>
                        <a:rPr lang="en-US" sz="2400" dirty="0" smtClean="0"/>
                        <a:t>ASEA</a:t>
                      </a:r>
                      <a:r>
                        <a:rPr lang="en-US" sz="2400" baseline="0" dirty="0" smtClean="0"/>
                        <a:t> HULTON BASIL</a:t>
                      </a:r>
                      <a:endParaRPr lang="en-US" sz="2400" dirty="0"/>
                    </a:p>
                  </a:txBody>
                  <a:tcPr/>
                </a:tc>
                <a:tc>
                  <a:txBody>
                    <a:bodyPr/>
                    <a:lstStyle/>
                    <a:p>
                      <a:r>
                        <a:rPr lang="en-US" sz="2400" dirty="0" smtClean="0"/>
                        <a:t>0772655255</a:t>
                      </a:r>
                      <a:endParaRPr lang="en-US" sz="2400" dirty="0"/>
                    </a:p>
                  </a:txBody>
                  <a:tcPr/>
                </a:tc>
              </a:tr>
              <a:tr h="370840">
                <a:tc>
                  <a:txBody>
                    <a:bodyPr/>
                    <a:lstStyle/>
                    <a:p>
                      <a:r>
                        <a:rPr lang="en-US" sz="2400" dirty="0" smtClean="0"/>
                        <a:t>12</a:t>
                      </a:r>
                      <a:endParaRPr lang="en-US" sz="2400" dirty="0"/>
                    </a:p>
                  </a:txBody>
                  <a:tcPr/>
                </a:tc>
                <a:tc>
                  <a:txBody>
                    <a:bodyPr/>
                    <a:lstStyle/>
                    <a:p>
                      <a:r>
                        <a:rPr lang="en-US" sz="2400" dirty="0" smtClean="0"/>
                        <a:t>MOYO</a:t>
                      </a:r>
                      <a:endParaRPr lang="en-US" sz="2400" dirty="0"/>
                    </a:p>
                  </a:txBody>
                  <a:tcPr/>
                </a:tc>
                <a:tc>
                  <a:txBody>
                    <a:bodyPr/>
                    <a:lstStyle/>
                    <a:p>
                      <a:r>
                        <a:rPr lang="en-US" sz="2400" dirty="0" smtClean="0"/>
                        <a:t>LAROPI</a:t>
                      </a:r>
                      <a:endParaRPr lang="en-US" sz="2400" dirty="0"/>
                    </a:p>
                  </a:txBody>
                  <a:tcPr/>
                </a:tc>
                <a:tc>
                  <a:txBody>
                    <a:bodyPr/>
                    <a:lstStyle/>
                    <a:p>
                      <a:r>
                        <a:rPr lang="en-US" sz="2400" dirty="0" smtClean="0"/>
                        <a:t>BAYOA</a:t>
                      </a:r>
                      <a:r>
                        <a:rPr lang="en-US" sz="2400" baseline="0" dirty="0" smtClean="0"/>
                        <a:t> MARIATA</a:t>
                      </a:r>
                      <a:endParaRPr lang="en-US" sz="2400" dirty="0"/>
                    </a:p>
                  </a:txBody>
                  <a:tcPr/>
                </a:tc>
                <a:tc>
                  <a:txBody>
                    <a:bodyPr/>
                    <a:lstStyle/>
                    <a:p>
                      <a:r>
                        <a:rPr lang="en-US" sz="2400" dirty="0" smtClean="0"/>
                        <a:t>0765441208</a:t>
                      </a:r>
                      <a:endParaRPr lang="en-US" sz="2400" dirty="0"/>
                    </a:p>
                  </a:txBody>
                  <a:tcPr/>
                </a:tc>
              </a:tr>
              <a:tr h="370840">
                <a:tc>
                  <a:txBody>
                    <a:bodyPr/>
                    <a:lstStyle/>
                    <a:p>
                      <a:r>
                        <a:rPr lang="en-US" sz="2400" dirty="0" smtClean="0"/>
                        <a:t>13</a:t>
                      </a:r>
                      <a:endParaRPr lang="en-US" sz="2400" dirty="0"/>
                    </a:p>
                  </a:txBody>
                  <a:tcPr/>
                </a:tc>
                <a:tc>
                  <a:txBody>
                    <a:bodyPr/>
                    <a:lstStyle/>
                    <a:p>
                      <a:r>
                        <a:rPr lang="en-US" sz="2400" dirty="0" smtClean="0"/>
                        <a:t>MOYO</a:t>
                      </a:r>
                      <a:endParaRPr lang="en-US" sz="2400" dirty="0"/>
                    </a:p>
                  </a:txBody>
                  <a:tcPr/>
                </a:tc>
                <a:tc>
                  <a:txBody>
                    <a:bodyPr/>
                    <a:lstStyle/>
                    <a:p>
                      <a:r>
                        <a:rPr lang="en-US" sz="2400" dirty="0" smtClean="0"/>
                        <a:t>MOTO T/C</a:t>
                      </a:r>
                      <a:endParaRPr lang="en-US" sz="2400" dirty="0"/>
                    </a:p>
                  </a:txBody>
                  <a:tcPr/>
                </a:tc>
                <a:tc>
                  <a:txBody>
                    <a:bodyPr/>
                    <a:lstStyle/>
                    <a:p>
                      <a:r>
                        <a:rPr lang="en-US" sz="2400" dirty="0" smtClean="0"/>
                        <a:t>BAYOA</a:t>
                      </a:r>
                      <a:r>
                        <a:rPr lang="en-US" sz="2400" baseline="0" dirty="0" smtClean="0"/>
                        <a:t> MARIATA</a:t>
                      </a:r>
                      <a:endParaRPr lang="en-US" sz="2400" dirty="0"/>
                    </a:p>
                  </a:txBody>
                  <a:tcPr/>
                </a:tc>
                <a:tc>
                  <a:txBody>
                    <a:bodyPr/>
                    <a:lstStyle/>
                    <a:p>
                      <a:r>
                        <a:rPr lang="en-US" sz="2400" dirty="0" smtClean="0"/>
                        <a:t>0765441208</a:t>
                      </a:r>
                      <a:endParaRPr lang="en-US" sz="2400" dirty="0"/>
                    </a:p>
                  </a:txBody>
                  <a:tcPr/>
                </a:tc>
              </a:tr>
              <a:tr h="370840">
                <a:tc>
                  <a:txBody>
                    <a:bodyPr/>
                    <a:lstStyle/>
                    <a:p>
                      <a:r>
                        <a:rPr lang="en-US" sz="2400" dirty="0" smtClean="0"/>
                        <a:t>14</a:t>
                      </a:r>
                      <a:endParaRPr lang="en-US" sz="2400" dirty="0"/>
                    </a:p>
                  </a:txBody>
                  <a:tcPr/>
                </a:tc>
                <a:tc>
                  <a:txBody>
                    <a:bodyPr/>
                    <a:lstStyle/>
                    <a:p>
                      <a:r>
                        <a:rPr lang="en-US" sz="2400" dirty="0" smtClean="0"/>
                        <a:t>OBONGI</a:t>
                      </a:r>
                      <a:endParaRPr lang="en-US" sz="2400" dirty="0"/>
                    </a:p>
                  </a:txBody>
                  <a:tcPr/>
                </a:tc>
                <a:tc>
                  <a:txBody>
                    <a:bodyPr/>
                    <a:lstStyle/>
                    <a:p>
                      <a:r>
                        <a:rPr lang="en-US" sz="2400" dirty="0" smtClean="0"/>
                        <a:t>OBONGI</a:t>
                      </a:r>
                      <a:endParaRPr lang="en-US" sz="2400" dirty="0"/>
                    </a:p>
                  </a:txBody>
                  <a:tcPr/>
                </a:tc>
                <a:tc>
                  <a:txBody>
                    <a:bodyPr/>
                    <a:lstStyle/>
                    <a:p>
                      <a:r>
                        <a:rPr lang="en-US" sz="2400" dirty="0" smtClean="0"/>
                        <a:t>FR.</a:t>
                      </a:r>
                      <a:r>
                        <a:rPr lang="en-US" sz="2400" baseline="0" dirty="0" smtClean="0"/>
                        <a:t> AYUU ARCHANGELO</a:t>
                      </a:r>
                      <a:endParaRPr lang="en-US" sz="2400" dirty="0"/>
                    </a:p>
                  </a:txBody>
                  <a:tcPr/>
                </a:tc>
                <a:tc>
                  <a:txBody>
                    <a:bodyPr/>
                    <a:lstStyle/>
                    <a:p>
                      <a:r>
                        <a:rPr lang="en-US" sz="2400" dirty="0" smtClean="0"/>
                        <a:t>0772623748</a:t>
                      </a:r>
                      <a:endParaRPr lang="en-US" sz="2400" dirty="0"/>
                    </a:p>
                  </a:txBody>
                  <a:tcPr/>
                </a:tc>
              </a:tr>
            </a:tbl>
          </a:graphicData>
        </a:graphic>
      </p:graphicFrame>
    </p:spTree>
    <p:extLst>
      <p:ext uri="{BB962C8B-B14F-4D97-AF65-F5344CB8AC3E}">
        <p14:creationId xmlns:p14="http://schemas.microsoft.com/office/powerpoint/2010/main" val="3360104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763000" cy="685800"/>
          </a:xfrm>
          <a:solidFill>
            <a:schemeClr val="accent2">
              <a:lumMod val="40000"/>
              <a:lumOff val="60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FUNCTIONS OF OUTREACH TUTORS (CCT)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1921" y="990600"/>
            <a:ext cx="8623479" cy="5592763"/>
          </a:xfrm>
        </p:spPr>
        <p:txBody>
          <a:bodyPr>
            <a:normAutofit/>
          </a:bodyPr>
          <a:lstStyle/>
          <a:p>
            <a:r>
              <a:rPr lang="en-US" dirty="0" smtClean="0"/>
              <a:t>Enhancing </a:t>
            </a:r>
            <a:r>
              <a:rPr lang="en-US" dirty="0"/>
              <a:t>regular supervision, mentoring, coaching </a:t>
            </a:r>
          </a:p>
          <a:p>
            <a:r>
              <a:rPr lang="en-US" dirty="0" smtClean="0"/>
              <a:t>Organizing </a:t>
            </a:r>
            <a:r>
              <a:rPr lang="en-US" dirty="0"/>
              <a:t>Centre-based or school-based CPDS for head teachers, teachers, SMCs, and PTA.</a:t>
            </a:r>
          </a:p>
          <a:p>
            <a:r>
              <a:rPr lang="en-US" dirty="0" smtClean="0"/>
              <a:t>Supporting </a:t>
            </a:r>
            <a:r>
              <a:rPr lang="en-US" dirty="0"/>
              <a:t>classroom teachers. </a:t>
            </a:r>
          </a:p>
          <a:p>
            <a:r>
              <a:rPr lang="en-US" dirty="0" smtClean="0"/>
              <a:t>Organizing </a:t>
            </a:r>
            <a:r>
              <a:rPr lang="en-US" dirty="0"/>
              <a:t>PGMs and peer review meetings </a:t>
            </a:r>
            <a:endParaRPr lang="en-US" dirty="0" smtClean="0"/>
          </a:p>
          <a:p>
            <a:r>
              <a:rPr lang="en-US" dirty="0" smtClean="0"/>
              <a:t>Ensuring </a:t>
            </a:r>
            <a:r>
              <a:rPr lang="en-US" dirty="0"/>
              <a:t>policies are implemented.</a:t>
            </a:r>
          </a:p>
          <a:p>
            <a:r>
              <a:rPr lang="en-US" dirty="0"/>
              <a:t>Writing and submitting reports. </a:t>
            </a:r>
            <a:endParaRPr lang="en-US" dirty="0" smtClean="0"/>
          </a:p>
          <a:p>
            <a:r>
              <a:rPr lang="en-US" dirty="0" smtClean="0"/>
              <a:t>Collecting </a:t>
            </a:r>
            <a:r>
              <a:rPr lang="en-US" dirty="0"/>
              <a:t>data.</a:t>
            </a:r>
          </a:p>
          <a:p>
            <a:endParaRPr lang="en-US" dirty="0" smtClean="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6164171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a:solidFill>
            <a:schemeClr val="accent6">
              <a:lumMod val="75000"/>
            </a:schemeClr>
          </a:solidFill>
        </p:spPr>
        <p:txBody>
          <a:bodyPr>
            <a:normAutofit/>
          </a:bodyPr>
          <a:lstStyle/>
          <a:p>
            <a:pPr algn="l"/>
            <a:r>
              <a:rPr lang="en-US" sz="3200" b="1" dirty="0" smtClean="0">
                <a:latin typeface="Times New Roman" panose="02020603050405020304" pitchFamily="18" charset="0"/>
                <a:cs typeface="Times New Roman" panose="02020603050405020304" pitchFamily="18" charset="0"/>
              </a:rPr>
              <a:t>FUNCTIONS OF OUTREACH TUTORS (CCT) CON’T</a:t>
            </a:r>
            <a:endParaRPr lang="en-US" sz="3200" dirty="0"/>
          </a:p>
        </p:txBody>
      </p:sp>
      <p:sp>
        <p:nvSpPr>
          <p:cNvPr id="3" name="Content Placeholder 2"/>
          <p:cNvSpPr>
            <a:spLocks noGrp="1"/>
          </p:cNvSpPr>
          <p:nvPr>
            <p:ph idx="1"/>
          </p:nvPr>
        </p:nvSpPr>
        <p:spPr>
          <a:xfrm>
            <a:off x="228600" y="1524000"/>
            <a:ext cx="8763000" cy="4602163"/>
          </a:xfrm>
        </p:spPr>
        <p:txBody>
          <a:bodyPr/>
          <a:lstStyle/>
          <a:p>
            <a:r>
              <a:rPr lang="en-US" dirty="0" smtClean="0"/>
              <a:t>Networking </a:t>
            </a:r>
            <a:r>
              <a:rPr lang="en-US" dirty="0"/>
              <a:t>with various stakeholders.</a:t>
            </a:r>
          </a:p>
          <a:p>
            <a:r>
              <a:rPr lang="en-US" dirty="0" smtClean="0"/>
              <a:t>Teaching </a:t>
            </a:r>
            <a:r>
              <a:rPr lang="en-US" dirty="0"/>
              <a:t>in the pre-service.</a:t>
            </a:r>
          </a:p>
          <a:p>
            <a:r>
              <a:rPr lang="en-US" dirty="0"/>
              <a:t>Creating functional resource centers</a:t>
            </a:r>
            <a:r>
              <a:rPr lang="en-US" dirty="0" smtClean="0"/>
              <a:t>.</a:t>
            </a:r>
          </a:p>
          <a:p>
            <a:r>
              <a:rPr lang="en-US" dirty="0" smtClean="0"/>
              <a:t>Community </a:t>
            </a:r>
            <a:r>
              <a:rPr lang="en-US" dirty="0"/>
              <a:t>mobilization </a:t>
            </a:r>
          </a:p>
          <a:p>
            <a:r>
              <a:rPr lang="en-US" dirty="0" smtClean="0"/>
              <a:t>Mentoring </a:t>
            </a:r>
            <a:r>
              <a:rPr lang="en-US" dirty="0"/>
              <a:t>and coaching head teachers and teachers</a:t>
            </a:r>
          </a:p>
          <a:p>
            <a:endParaRPr lang="en-US" dirty="0"/>
          </a:p>
          <a:p>
            <a:endParaRPr lang="en-US" dirty="0"/>
          </a:p>
        </p:txBody>
      </p:sp>
    </p:spTree>
    <p:extLst>
      <p:ext uri="{BB962C8B-B14F-4D97-AF65-F5344CB8AC3E}">
        <p14:creationId xmlns:p14="http://schemas.microsoft.com/office/powerpoint/2010/main" val="18989801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715962"/>
          </a:xfrm>
          <a:solidFill>
            <a:schemeClr val="accent2">
              <a:lumMod val="75000"/>
            </a:schemeClr>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PROGRAMS IN THE COLLEGE</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868362"/>
            <a:ext cx="8839200" cy="5761038"/>
          </a:xfrm>
        </p:spPr>
        <p:txBody>
          <a:bodyPr>
            <a:normAutofit/>
          </a:bodyPr>
          <a:lstStyle/>
          <a:p>
            <a:r>
              <a:rPr lang="en-US" dirty="0" smtClean="0">
                <a:latin typeface="Times New Roman" panose="02020603050405020304" pitchFamily="18" charset="0"/>
                <a:cs typeface="Times New Roman" panose="02020603050405020304" pitchFamily="18" charset="0"/>
              </a:rPr>
              <a:t>Grade </a:t>
            </a:r>
            <a:r>
              <a:rPr lang="en-US" dirty="0">
                <a:latin typeface="Times New Roman" panose="02020603050405020304" pitchFamily="18" charset="0"/>
                <a:cs typeface="Times New Roman" panose="02020603050405020304" pitchFamily="18" charset="0"/>
              </a:rPr>
              <a:t>III Teachers’ Certificate.  (GIII)</a:t>
            </a:r>
          </a:p>
          <a:p>
            <a:r>
              <a:rPr lang="en-US" dirty="0" smtClean="0">
                <a:latin typeface="Times New Roman" panose="02020603050405020304" pitchFamily="18" charset="0"/>
                <a:cs typeface="Times New Roman" panose="02020603050405020304" pitchFamily="18" charset="0"/>
              </a:rPr>
              <a:t>Diploma </a:t>
            </a:r>
            <a:r>
              <a:rPr lang="en-US" dirty="0">
                <a:latin typeface="Times New Roman" panose="02020603050405020304" pitchFamily="18" charset="0"/>
                <a:cs typeface="Times New Roman" panose="02020603050405020304" pitchFamily="18" charset="0"/>
              </a:rPr>
              <a:t>in Early Childhood Education (DECE)</a:t>
            </a:r>
          </a:p>
          <a:p>
            <a:r>
              <a:rPr lang="en-US" dirty="0" smtClean="0">
                <a:latin typeface="Times New Roman" panose="02020603050405020304" pitchFamily="18" charset="0"/>
                <a:cs typeface="Times New Roman" panose="02020603050405020304" pitchFamily="18" charset="0"/>
              </a:rPr>
              <a:t>Diploma </a:t>
            </a:r>
            <a:r>
              <a:rPr lang="en-US" dirty="0">
                <a:latin typeface="Times New Roman" panose="02020603050405020304" pitchFamily="18" charset="0"/>
                <a:cs typeface="Times New Roman" panose="02020603050405020304" pitchFamily="18" charset="0"/>
              </a:rPr>
              <a:t>in Early Childhood Education (DEC)</a:t>
            </a:r>
          </a:p>
          <a:p>
            <a:r>
              <a:rPr lang="en-US" dirty="0" smtClean="0">
                <a:latin typeface="Times New Roman" panose="02020603050405020304" pitchFamily="18" charset="0"/>
                <a:cs typeface="Times New Roman" panose="02020603050405020304" pitchFamily="18" charset="0"/>
              </a:rPr>
              <a:t>Diploma </a:t>
            </a:r>
            <a:r>
              <a:rPr lang="en-US" dirty="0">
                <a:latin typeface="Times New Roman" panose="02020603050405020304" pitchFamily="18" charset="0"/>
                <a:cs typeface="Times New Roman" panose="02020603050405020304" pitchFamily="18" charset="0"/>
              </a:rPr>
              <a:t>in Education Primary External (DEPE)</a:t>
            </a:r>
          </a:p>
          <a:p>
            <a:r>
              <a:rPr lang="en-US" dirty="0" smtClean="0">
                <a:latin typeface="Times New Roman" panose="02020603050405020304" pitchFamily="18" charset="0"/>
                <a:cs typeface="Times New Roman" panose="02020603050405020304" pitchFamily="18" charset="0"/>
              </a:rPr>
              <a:t>Diploma </a:t>
            </a:r>
            <a:r>
              <a:rPr lang="en-US" dirty="0">
                <a:latin typeface="Times New Roman" panose="02020603050405020304" pitchFamily="18" charset="0"/>
                <a:cs typeface="Times New Roman" panose="02020603050405020304" pitchFamily="18" charset="0"/>
              </a:rPr>
              <a:t>in Education Primary (DEP)</a:t>
            </a:r>
          </a:p>
          <a:p>
            <a:r>
              <a:rPr lang="en-US" dirty="0" smtClean="0">
                <a:latin typeface="Times New Roman" panose="02020603050405020304" pitchFamily="18" charset="0"/>
                <a:cs typeface="Times New Roman" panose="02020603050405020304" pitchFamily="18" charset="0"/>
              </a:rPr>
              <a:t>Bachelor </a:t>
            </a:r>
            <a:r>
              <a:rPr lang="en-US" dirty="0">
                <a:latin typeface="Times New Roman" panose="02020603050405020304" pitchFamily="18" charset="0"/>
                <a:cs typeface="Times New Roman" panose="02020603050405020304" pitchFamily="18" charset="0"/>
              </a:rPr>
              <a:t>of Education in Primary External (BEBE) </a:t>
            </a:r>
          </a:p>
        </p:txBody>
      </p:sp>
    </p:spTree>
    <p:extLst>
      <p:ext uri="{BB962C8B-B14F-4D97-AF65-F5344CB8AC3E}">
        <p14:creationId xmlns:p14="http://schemas.microsoft.com/office/powerpoint/2010/main" val="23782495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a:solidFill>
            <a:schemeClr val="accent2">
              <a:lumMod val="75000"/>
            </a:schemeClr>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ENROLMENT FOR THE LAST FIVE YEARS</a:t>
            </a:r>
            <a:endParaRPr lang="en-US" sz="32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8746308"/>
              </p:ext>
            </p:extLst>
          </p:nvPr>
        </p:nvGraphicFramePr>
        <p:xfrm>
          <a:off x="1" y="1267198"/>
          <a:ext cx="9067798" cy="5138682"/>
        </p:xfrm>
        <a:graphic>
          <a:graphicData uri="http://schemas.openxmlformats.org/drawingml/2006/table">
            <a:tbl>
              <a:tblPr firstRow="1" bandRow="1">
                <a:tableStyleId>{5C22544A-7EE6-4342-B048-85BDC9FD1C3A}</a:tableStyleId>
              </a:tblPr>
              <a:tblGrid>
                <a:gridCol w="1142999"/>
                <a:gridCol w="609600"/>
                <a:gridCol w="457200"/>
                <a:gridCol w="542924"/>
                <a:gridCol w="447676"/>
                <a:gridCol w="533400"/>
                <a:gridCol w="533400"/>
                <a:gridCol w="457200"/>
                <a:gridCol w="533400"/>
                <a:gridCol w="652459"/>
                <a:gridCol w="488192"/>
                <a:gridCol w="579024"/>
                <a:gridCol w="490125"/>
                <a:gridCol w="496931"/>
                <a:gridCol w="551634"/>
                <a:gridCol w="551634"/>
              </a:tblGrid>
              <a:tr h="383199">
                <a:tc>
                  <a:txBody>
                    <a:bodyPr/>
                    <a:lstStyle/>
                    <a:p>
                      <a:r>
                        <a:rPr lang="en-US" dirty="0" smtClean="0">
                          <a:solidFill>
                            <a:schemeClr val="bg1"/>
                          </a:solidFill>
                        </a:rPr>
                        <a:t>Courses</a:t>
                      </a:r>
                      <a:endParaRPr lang="en-US" dirty="0">
                        <a:solidFill>
                          <a:schemeClr val="bg1"/>
                        </a:solidFill>
                      </a:endParaRPr>
                    </a:p>
                  </a:txBody>
                  <a:tcPr>
                    <a:lnB w="12700" cap="flat" cmpd="sng" algn="ctr">
                      <a:solidFill>
                        <a:schemeClr val="tx1"/>
                      </a:solidFill>
                      <a:prstDash val="solid"/>
                      <a:round/>
                      <a:headEnd type="none" w="med" len="med"/>
                      <a:tailEnd type="none" w="med" len="med"/>
                    </a:lnB>
                    <a:solidFill>
                      <a:schemeClr val="tx2">
                        <a:lumMod val="60000"/>
                        <a:lumOff val="40000"/>
                      </a:schemeClr>
                    </a:solidFill>
                  </a:tcPr>
                </a:tc>
                <a:tc gridSpan="3">
                  <a:txBody>
                    <a:bodyPr/>
                    <a:lstStyle/>
                    <a:p>
                      <a:r>
                        <a:rPr lang="en-US" dirty="0" smtClean="0"/>
                        <a:t>2021</a:t>
                      </a:r>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r>
                        <a:rPr lang="en-US" dirty="0" smtClean="0"/>
                        <a:t>2022</a:t>
                      </a:r>
                      <a:endParaRPr lang="en-US" dirty="0"/>
                    </a:p>
                  </a:txBody>
                  <a:tcPr>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n-US"/>
                    </a:p>
                  </a:txBody>
                  <a:tcPr/>
                </a:tc>
                <a:tc hMerge="1">
                  <a:txBody>
                    <a:bodyPr/>
                    <a:lstStyle/>
                    <a:p>
                      <a:endParaRPr lang="en-US"/>
                    </a:p>
                  </a:txBody>
                  <a:tcPr/>
                </a:tc>
                <a:tc gridSpan="3">
                  <a:txBody>
                    <a:bodyPr/>
                    <a:lstStyle/>
                    <a:p>
                      <a:r>
                        <a:rPr lang="en-US" dirty="0" smtClean="0"/>
                        <a:t>2023</a:t>
                      </a:r>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r>
                        <a:rPr lang="en-US" dirty="0" smtClean="0"/>
                        <a:t>2024</a:t>
                      </a:r>
                      <a:endParaRPr lang="en-US" dirty="0"/>
                    </a:p>
                  </a:txBody>
                  <a:tcPr>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n-US"/>
                    </a:p>
                  </a:txBody>
                  <a:tcPr/>
                </a:tc>
                <a:tc hMerge="1">
                  <a:txBody>
                    <a:bodyPr/>
                    <a:lstStyle/>
                    <a:p>
                      <a:endParaRPr lang="en-US"/>
                    </a:p>
                  </a:txBody>
                  <a:tcPr/>
                </a:tc>
                <a:tc gridSpan="3">
                  <a:txBody>
                    <a:bodyPr/>
                    <a:lstStyle/>
                    <a:p>
                      <a:r>
                        <a:rPr lang="en-US" dirty="0" smtClean="0"/>
                        <a:t>2025</a:t>
                      </a:r>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83199">
                <a:tc>
                  <a:txBody>
                    <a:bodyPr/>
                    <a:lstStyle/>
                    <a:p>
                      <a:endParaRPr lang="en-US" dirty="0">
                        <a:solidFill>
                          <a:schemeClr val="bg1"/>
                        </a:solidFill>
                      </a:endParaRPr>
                    </a:p>
                  </a:txBody>
                  <a:tcPr>
                    <a:lnT w="12700" cap="flat" cmpd="sng" algn="ctr">
                      <a:solidFill>
                        <a:schemeClr val="tx1"/>
                      </a:solidFill>
                      <a:prstDash val="solid"/>
                      <a:round/>
                      <a:headEnd type="none" w="med" len="med"/>
                      <a:tailEnd type="none" w="med" len="med"/>
                    </a:lnT>
                    <a:solidFill>
                      <a:schemeClr val="tx2">
                        <a:lumMod val="60000"/>
                        <a:lumOff val="40000"/>
                      </a:schemeClr>
                    </a:solidFill>
                  </a:tcPr>
                </a:tc>
                <a:tc>
                  <a:txBody>
                    <a:bodyPr/>
                    <a:lstStyle/>
                    <a:p>
                      <a:r>
                        <a:rPr lang="en-US" dirty="0" smtClean="0"/>
                        <a:t>M</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T</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M</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T</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M</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T</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M</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T</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M</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T</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1120858">
                <a:tc>
                  <a:txBody>
                    <a:bodyPr/>
                    <a:lstStyle/>
                    <a:p>
                      <a:r>
                        <a:rPr lang="en-US" dirty="0" smtClean="0">
                          <a:solidFill>
                            <a:schemeClr val="bg1"/>
                          </a:solidFill>
                        </a:rPr>
                        <a:t>Grade III (Amnesty retakes)</a:t>
                      </a:r>
                    </a:p>
                    <a:p>
                      <a:endParaRPr lang="en-US" dirty="0">
                        <a:solidFill>
                          <a:schemeClr val="bg1"/>
                        </a:solidFill>
                      </a:endParaRPr>
                    </a:p>
                  </a:txBody>
                  <a:tcPr>
                    <a:solidFill>
                      <a:schemeClr val="tx2">
                        <a:lumMod val="60000"/>
                        <a:lumOff val="40000"/>
                      </a:schemeClr>
                    </a:solidFill>
                  </a:tcPr>
                </a:tc>
                <a:tc>
                  <a:txBody>
                    <a:bodyPr/>
                    <a:lstStyle/>
                    <a:p>
                      <a:r>
                        <a:rPr lang="en-US" dirty="0" smtClean="0"/>
                        <a:t>100</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81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181</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00</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03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03</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09</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17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26</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04</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06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tcPr>
                </a:tc>
              </a:tr>
              <a:tr h="766398">
                <a:tc>
                  <a:txBody>
                    <a:bodyPr/>
                    <a:lstStyle/>
                    <a:p>
                      <a:r>
                        <a:rPr lang="en-US" dirty="0" smtClean="0">
                          <a:solidFill>
                            <a:schemeClr val="bg1"/>
                          </a:solidFill>
                        </a:rPr>
                        <a:t>DECE</a:t>
                      </a:r>
                      <a:endParaRPr lang="en-US" dirty="0">
                        <a:solidFill>
                          <a:schemeClr val="bg1"/>
                        </a:solidFill>
                      </a:endParaRPr>
                    </a:p>
                  </a:txBody>
                  <a:tcPr>
                    <a:solidFill>
                      <a:schemeClr val="tx2">
                        <a:lumMod val="60000"/>
                        <a:lumOff val="40000"/>
                      </a:schemeClr>
                    </a:solidFill>
                  </a:tcPr>
                </a:tc>
                <a:tc>
                  <a:txBody>
                    <a:bodyPr/>
                    <a:lstStyle/>
                    <a:p>
                      <a:r>
                        <a:rPr lang="en-US" dirty="0" smtClean="0"/>
                        <a:t>-</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15</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32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47</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12</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33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45</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06</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26</a:t>
                      </a:r>
                      <a:endParaRPr lang="en-US" dirty="0"/>
                    </a:p>
                  </a:txBody>
                  <a:tcPr>
                    <a:lnL w="12700" cap="flat" cmpd="sng" algn="ctr">
                      <a:solidFill>
                        <a:schemeClr val="tx1"/>
                      </a:solidFill>
                      <a:prstDash val="solid"/>
                      <a:round/>
                      <a:headEnd type="none" w="med" len="med"/>
                      <a:tailEnd type="none" w="med" len="med"/>
                    </a:lnL>
                  </a:tcPr>
                </a:tc>
              </a:tr>
              <a:tr h="766398">
                <a:tc>
                  <a:txBody>
                    <a:bodyPr/>
                    <a:lstStyle/>
                    <a:p>
                      <a:r>
                        <a:rPr lang="en-US" dirty="0" smtClean="0">
                          <a:solidFill>
                            <a:schemeClr val="bg1"/>
                          </a:solidFill>
                        </a:rPr>
                        <a:t>DEC</a:t>
                      </a:r>
                      <a:endParaRPr lang="en-US" dirty="0">
                        <a:solidFill>
                          <a:schemeClr val="bg1"/>
                        </a:solidFill>
                      </a:endParaRPr>
                    </a:p>
                  </a:txBody>
                  <a:tcPr>
                    <a:solidFill>
                      <a:schemeClr val="tx2">
                        <a:lumMod val="60000"/>
                        <a:lumOff val="40000"/>
                      </a:schemeClr>
                    </a:solidFill>
                  </a:tcPr>
                </a:tc>
                <a:tc>
                  <a:txBody>
                    <a:bodyPr/>
                    <a:lstStyle/>
                    <a:p>
                      <a:r>
                        <a:rPr lang="en-US" dirty="0" smtClean="0"/>
                        <a:t>13</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43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56</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39</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119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158</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32</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116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148</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03</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23</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tcPr>
                </a:tc>
              </a:tr>
              <a:tr h="531689">
                <a:tc>
                  <a:txBody>
                    <a:bodyPr/>
                    <a:lstStyle/>
                    <a:p>
                      <a:r>
                        <a:rPr lang="en-US" dirty="0" smtClean="0">
                          <a:solidFill>
                            <a:schemeClr val="bg1"/>
                          </a:solidFill>
                        </a:rPr>
                        <a:t>DEPE</a:t>
                      </a:r>
                      <a:endParaRPr lang="en-US" dirty="0">
                        <a:solidFill>
                          <a:schemeClr val="bg1"/>
                        </a:solidFill>
                      </a:endParaRPr>
                    </a:p>
                  </a:txBody>
                  <a:tcPr>
                    <a:solidFill>
                      <a:schemeClr val="tx2">
                        <a:lumMod val="60000"/>
                        <a:lumOff val="40000"/>
                      </a:schemeClr>
                    </a:solidFill>
                  </a:tcPr>
                </a:tc>
                <a:tc>
                  <a:txBody>
                    <a:bodyPr/>
                    <a:lstStyle/>
                    <a:p>
                      <a:r>
                        <a:rPr lang="en-US" dirty="0" smtClean="0"/>
                        <a:t>86</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25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111</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31</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07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38</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32</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09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41</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22</a:t>
                      </a:r>
                      <a:endParaRPr lang="en-US" dirty="0"/>
                    </a:p>
                  </a:txBody>
                  <a:tcPr>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06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60000"/>
                        <a:lumOff val="40000"/>
                      </a:schemeClr>
                    </a:solidFill>
                  </a:tcPr>
                </a:tc>
                <a:tc>
                  <a:txBody>
                    <a:bodyPr/>
                    <a:lstStyle/>
                    <a:p>
                      <a:r>
                        <a:rPr lang="en-US" dirty="0" smtClean="0"/>
                        <a:t>28</a:t>
                      </a:r>
                      <a:endParaRPr lang="en-US" dirty="0"/>
                    </a:p>
                  </a:txBody>
                  <a:tcPr>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r>
                        <a:rPr lang="en-US" dirty="0" smtClean="0"/>
                        <a:t>22</a:t>
                      </a:r>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smtClean="0"/>
                        <a:t>06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smtClean="0"/>
                        <a:t>28</a:t>
                      </a:r>
                      <a:endParaRPr lang="en-US" dirty="0"/>
                    </a:p>
                  </a:txBody>
                  <a:tcPr>
                    <a:lnL w="12700" cap="flat" cmpd="sng" algn="ctr">
                      <a:solidFill>
                        <a:schemeClr val="tx1"/>
                      </a:solidFill>
                      <a:prstDash val="solid"/>
                      <a:round/>
                      <a:headEnd type="none" w="med" len="med"/>
                      <a:tailEnd type="none" w="med" len="med"/>
                    </a:lnL>
                  </a:tcPr>
                </a:tc>
              </a:tr>
              <a:tr h="603539">
                <a:tc>
                  <a:txBody>
                    <a:bodyPr/>
                    <a:lstStyle/>
                    <a:p>
                      <a:r>
                        <a:rPr lang="en-US" dirty="0" smtClean="0">
                          <a:solidFill>
                            <a:schemeClr val="bg1"/>
                          </a:solidFill>
                        </a:rPr>
                        <a:t>DEP</a:t>
                      </a:r>
                      <a:endParaRPr lang="en-US" dirty="0">
                        <a:solidFill>
                          <a:schemeClr val="bg1"/>
                        </a:solidFill>
                      </a:endParaRPr>
                    </a:p>
                  </a:txBody>
                  <a:tcPr>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r>
                        <a:rPr lang="en-US" dirty="0" smtClean="0"/>
                        <a:t>-</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dirty="0" smtClean="0"/>
                        <a:t>-</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smtClean="0"/>
                        <a:t>-</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smtClean="0"/>
                        <a:t>85</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smtClean="0"/>
                        <a:t>37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smtClean="0"/>
                        <a:t>122</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dirty="0" smtClean="0"/>
                        <a:t>81</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smtClean="0"/>
                        <a:t>35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smtClean="0"/>
                        <a:t>116</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smtClean="0"/>
                        <a:t>60</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smtClean="0"/>
                        <a:t>41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smtClean="0"/>
                        <a:t>101</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78999">
                <a:tc>
                  <a:txBody>
                    <a:bodyPr/>
                    <a:lstStyle/>
                    <a:p>
                      <a:r>
                        <a:rPr lang="en-US" dirty="0" smtClean="0">
                          <a:solidFill>
                            <a:schemeClr val="bg1"/>
                          </a:solidFill>
                        </a:rPr>
                        <a:t>BEBE</a:t>
                      </a:r>
                      <a:endParaRPr lang="en-US" dirty="0">
                        <a:solidFill>
                          <a:schemeClr val="bg1"/>
                        </a:solidFill>
                      </a:endParaRPr>
                    </a:p>
                  </a:txBody>
                  <a:tcPr>
                    <a:lnT w="12700" cap="flat" cmpd="sng" algn="ctr">
                      <a:solidFill>
                        <a:schemeClr val="tx1"/>
                      </a:solidFill>
                      <a:prstDash val="solid"/>
                      <a:round/>
                      <a:headEnd type="none" w="med" len="med"/>
                      <a:tailEnd type="none" w="med" len="med"/>
                    </a:lnT>
                    <a:solidFill>
                      <a:schemeClr val="tx2">
                        <a:lumMod val="60000"/>
                        <a:lumOff val="40000"/>
                      </a:schemeClr>
                    </a:solidFill>
                  </a:tcPr>
                </a:tc>
                <a:tc>
                  <a:txBody>
                    <a:bodyPr/>
                    <a:lstStyle/>
                    <a:p>
                      <a:r>
                        <a:rPr lang="en-US" dirty="0" smtClean="0"/>
                        <a:t>27</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32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44</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28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72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37</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57</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12</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23</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US" dirty="0" smtClean="0"/>
                        <a:t>12</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23</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42691634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914400"/>
          </a:xfrm>
          <a:solidFill>
            <a:schemeClr val="accent2">
              <a:lumMod val="60000"/>
              <a:lumOff val="40000"/>
            </a:schemeClr>
          </a:solidFill>
        </p:spPr>
        <p:txBody>
          <a:bodyPr>
            <a:normAutofit fontScale="90000"/>
          </a:bodyPr>
          <a:lstStyle/>
          <a:p>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en-US" sz="3200" b="1" dirty="0" smtClean="0">
                <a:solidFill>
                  <a:schemeClr val="bg1"/>
                </a:solidFill>
                <a:latin typeface="Times New Roman" panose="02020603050405020304" pitchFamily="18" charset="0"/>
                <a:cs typeface="Times New Roman" panose="02020603050405020304" pitchFamily="18" charset="0"/>
              </a:rPr>
              <a:t>PROJECTS OF THE COLLEGE</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914400"/>
            <a:ext cx="8686800" cy="5638800"/>
          </a:xfrm>
        </p:spPr>
        <p:txBody>
          <a:bodyPr/>
          <a:lstStyle/>
          <a:p>
            <a:pPr marL="0" indent="0">
              <a:buNone/>
            </a:pPr>
            <a:r>
              <a:rPr lang="en-US" dirty="0" smtClean="0"/>
              <a:t>•</a:t>
            </a:r>
            <a:r>
              <a:rPr lang="en-US" dirty="0"/>
              <a:t>	Cattle keeping</a:t>
            </a:r>
          </a:p>
          <a:p>
            <a:pPr marL="0" indent="0">
              <a:buNone/>
            </a:pPr>
            <a:r>
              <a:rPr lang="en-US" dirty="0"/>
              <a:t>•	Biogas digesters</a:t>
            </a:r>
          </a:p>
          <a:p>
            <a:pPr marL="0" indent="0">
              <a:buNone/>
            </a:pPr>
            <a:r>
              <a:rPr lang="en-US" dirty="0"/>
              <a:t>•	Afforestation</a:t>
            </a:r>
          </a:p>
          <a:p>
            <a:pPr marL="0" indent="0">
              <a:buNone/>
            </a:pPr>
            <a:r>
              <a:rPr lang="en-US" dirty="0"/>
              <a:t>•	Orchard</a:t>
            </a:r>
          </a:p>
          <a:p>
            <a:endParaRPr lang="en-US" dirty="0"/>
          </a:p>
        </p:txBody>
      </p:sp>
    </p:spTree>
    <p:extLst>
      <p:ext uri="{BB962C8B-B14F-4D97-AF65-F5344CB8AC3E}">
        <p14:creationId xmlns:p14="http://schemas.microsoft.com/office/powerpoint/2010/main" val="38017737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3">
              <a:lumMod val="75000"/>
            </a:schemeClr>
          </a:solidFill>
        </p:spPr>
        <p:txBody>
          <a:bodyPr>
            <a:normAutofit/>
          </a:bodyPr>
          <a:lstStyle/>
          <a:p>
            <a:r>
              <a:rPr lang="en-US" sz="3200" dirty="0" smtClean="0">
                <a:solidFill>
                  <a:schemeClr val="bg1"/>
                </a:solidFill>
                <a:latin typeface="Times New Roman" panose="02020603050405020304" pitchFamily="18" charset="0"/>
                <a:cs typeface="Times New Roman" panose="02020603050405020304" pitchFamily="18" charset="0"/>
              </a:rPr>
              <a:t>DEVELOPMENT PARTNERS</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654" y="1600200"/>
            <a:ext cx="4395716" cy="4983163"/>
          </a:xfrm>
        </p:spPr>
        <p:txBody>
          <a:bodyPr>
            <a:normAutofit/>
          </a:bodyPr>
          <a:lstStyle/>
          <a:p>
            <a:r>
              <a:rPr lang="en-US" dirty="0" smtClean="0"/>
              <a:t>UNICEF,</a:t>
            </a:r>
          </a:p>
          <a:p>
            <a:r>
              <a:rPr lang="en-US" dirty="0" smtClean="0"/>
              <a:t> </a:t>
            </a:r>
            <a:r>
              <a:rPr lang="en-US" dirty="0"/>
              <a:t>Save the Children International, </a:t>
            </a:r>
            <a:endParaRPr lang="en-US" dirty="0" smtClean="0"/>
          </a:p>
          <a:p>
            <a:r>
              <a:rPr lang="en-US" dirty="0" smtClean="0"/>
              <a:t>Plan International, </a:t>
            </a:r>
          </a:p>
          <a:p>
            <a:r>
              <a:rPr lang="en-US" dirty="0" smtClean="0"/>
              <a:t>World Vision, </a:t>
            </a:r>
          </a:p>
          <a:p>
            <a:r>
              <a:rPr lang="en-US" dirty="0" smtClean="0"/>
              <a:t>Aga Khan Foundation, </a:t>
            </a:r>
          </a:p>
          <a:p>
            <a:endParaRPr lang="en-US" dirty="0"/>
          </a:p>
        </p:txBody>
      </p:sp>
      <p:sp>
        <p:nvSpPr>
          <p:cNvPr id="4" name="Rectangle 3"/>
          <p:cNvSpPr/>
          <p:nvPr/>
        </p:nvSpPr>
        <p:spPr>
          <a:xfrm>
            <a:off x="4526507" y="1600200"/>
            <a:ext cx="4572000" cy="4308872"/>
          </a:xfrm>
          <a:prstGeom prst="rect">
            <a:avLst/>
          </a:prstGeom>
        </p:spPr>
        <p:txBody>
          <a:bodyPr>
            <a:spAutoFit/>
          </a:bodyPr>
          <a:lstStyle/>
          <a:p>
            <a:pPr marL="285750" indent="-285750">
              <a:buFont typeface="Arial" panose="020B0604020202020204" pitchFamily="34" charset="0"/>
              <a:buChar char="•"/>
            </a:pPr>
            <a:r>
              <a:rPr lang="en-US" sz="3200" dirty="0"/>
              <a:t>Fin Church Aid, </a:t>
            </a:r>
          </a:p>
          <a:p>
            <a:pPr marL="285750" indent="-285750">
              <a:buFont typeface="Arial" panose="020B0604020202020204" pitchFamily="34" charset="0"/>
              <a:buChar char="•"/>
            </a:pPr>
            <a:r>
              <a:rPr lang="en-US" sz="3200" dirty="0" err="1"/>
              <a:t>Windle</a:t>
            </a:r>
            <a:r>
              <a:rPr lang="en-US" sz="3200" dirty="0"/>
              <a:t> International Uganda,</a:t>
            </a:r>
          </a:p>
          <a:p>
            <a:pPr marL="285750" indent="-285750">
              <a:buFont typeface="Arial" panose="020B0604020202020204" pitchFamily="34" charset="0"/>
              <a:buChar char="•"/>
            </a:pPr>
            <a:r>
              <a:rPr lang="en-US" sz="3200" dirty="0"/>
              <a:t> Norwegian Refugee Council, </a:t>
            </a:r>
          </a:p>
          <a:p>
            <a:pPr marL="285750" indent="-285750">
              <a:buFont typeface="Arial" panose="020B0604020202020204" pitchFamily="34" charset="0"/>
              <a:buChar char="•"/>
            </a:pPr>
            <a:r>
              <a:rPr lang="en-US" sz="3200" dirty="0"/>
              <a:t>IRC and Danish Refugee Council</a:t>
            </a:r>
            <a:r>
              <a:rPr lang="en-US" sz="3200" dirty="0" smtClean="0"/>
              <a:t>.</a:t>
            </a:r>
          </a:p>
          <a:p>
            <a:pPr marL="285750" indent="-285750">
              <a:buFont typeface="Arial" panose="020B0604020202020204" pitchFamily="34" charset="0"/>
              <a:buChar char="•"/>
            </a:pPr>
            <a:r>
              <a:rPr lang="en-US" sz="3200" dirty="0" smtClean="0"/>
              <a:t>War Child Holland</a:t>
            </a:r>
            <a:endParaRPr lang="en-US" sz="3200" dirty="0"/>
          </a:p>
          <a:p>
            <a:endParaRPr lang="en-US" dirty="0"/>
          </a:p>
        </p:txBody>
      </p:sp>
    </p:spTree>
    <p:extLst>
      <p:ext uri="{BB962C8B-B14F-4D97-AF65-F5344CB8AC3E}">
        <p14:creationId xmlns:p14="http://schemas.microsoft.com/office/powerpoint/2010/main" val="7061821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944562"/>
          </a:xfrm>
          <a:solidFill>
            <a:schemeClr val="accent6">
              <a:lumMod val="75000"/>
            </a:schemeClr>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KEY ACHIEVEMENTS </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19200"/>
            <a:ext cx="8763000" cy="5638800"/>
          </a:xfrm>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Over the years the college has successfully implemented the following;</a:t>
            </a:r>
          </a:p>
          <a:p>
            <a:r>
              <a:rPr lang="en-US" dirty="0" smtClean="0">
                <a:latin typeface="Times New Roman" panose="02020603050405020304" pitchFamily="18" charset="0"/>
                <a:cs typeface="Times New Roman" panose="02020603050405020304" pitchFamily="18" charset="0"/>
              </a:rPr>
              <a:t>Grade III Teachers certificate from 1986 to 2022 by </a:t>
            </a:r>
            <a:r>
              <a:rPr lang="en-US" dirty="0" err="1" smtClean="0">
                <a:latin typeface="Times New Roman" panose="02020603050405020304" pitchFamily="18" charset="0"/>
                <a:cs typeface="Times New Roman" panose="02020603050405020304" pitchFamily="18" charset="0"/>
              </a:rPr>
              <a:t>Kyambogo</a:t>
            </a:r>
            <a:r>
              <a:rPr lang="en-US" dirty="0" smtClean="0">
                <a:latin typeface="Times New Roman" panose="02020603050405020304" pitchFamily="18" charset="0"/>
                <a:cs typeface="Times New Roman" panose="02020603050405020304" pitchFamily="18" charset="0"/>
              </a:rPr>
              <a:t> University</a:t>
            </a:r>
          </a:p>
          <a:p>
            <a:r>
              <a:rPr lang="en-US" dirty="0" smtClean="0">
                <a:latin typeface="Times New Roman" panose="02020603050405020304" pitchFamily="18" charset="0"/>
                <a:cs typeface="Times New Roman" panose="02020603050405020304" pitchFamily="18" charset="0"/>
              </a:rPr>
              <a:t>ECD Certificate </a:t>
            </a:r>
            <a:r>
              <a:rPr lang="en-US" dirty="0">
                <a:latin typeface="Times New Roman" panose="02020603050405020304" pitchFamily="18" charset="0"/>
                <a:cs typeface="Times New Roman" panose="02020603050405020304" pitchFamily="18" charset="0"/>
              </a:rPr>
              <a:t>from </a:t>
            </a:r>
            <a:r>
              <a:rPr lang="en-US" dirty="0" smtClean="0">
                <a:latin typeface="Times New Roman" panose="02020603050405020304" pitchFamily="18" charset="0"/>
                <a:cs typeface="Times New Roman" panose="02020603050405020304" pitchFamily="18" charset="0"/>
              </a:rPr>
              <a:t>2012-2016 (</a:t>
            </a:r>
            <a:r>
              <a:rPr lang="en-US" dirty="0">
                <a:latin typeface="Times New Roman" panose="02020603050405020304" pitchFamily="18" charset="0"/>
                <a:cs typeface="Times New Roman" panose="02020603050405020304" pitchFamily="18" charset="0"/>
              </a:rPr>
              <a:t>DECE</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Diploma in Early Childhood Education </a:t>
            </a:r>
            <a:r>
              <a:rPr lang="en-US" dirty="0" smtClean="0">
                <a:latin typeface="Times New Roman" panose="02020603050405020304" pitchFamily="18" charset="0"/>
                <a:cs typeface="Times New Roman" panose="02020603050405020304" pitchFamily="18" charset="0"/>
              </a:rPr>
              <a:t>Diploma </a:t>
            </a:r>
            <a:r>
              <a:rPr lang="en-US" dirty="0">
                <a:latin typeface="Times New Roman" panose="02020603050405020304" pitchFamily="18" charset="0"/>
                <a:cs typeface="Times New Roman" panose="02020603050405020304" pitchFamily="18" charset="0"/>
              </a:rPr>
              <a:t>in Early Childhood Education (DEC</a:t>
            </a:r>
            <a:r>
              <a:rPr lang="en-US" dirty="0" smtClean="0">
                <a:latin typeface="Times New Roman" panose="02020603050405020304" pitchFamily="18" charset="0"/>
                <a:cs typeface="Times New Roman" panose="02020603050405020304" pitchFamily="18" charset="0"/>
              </a:rPr>
              <a:t>) 2016 to date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Diploma in Education Primary External (DEPE)</a:t>
            </a:r>
          </a:p>
          <a:p>
            <a:r>
              <a:rPr lang="en-US" dirty="0">
                <a:latin typeface="Times New Roman" panose="02020603050405020304" pitchFamily="18" charset="0"/>
                <a:cs typeface="Times New Roman" panose="02020603050405020304" pitchFamily="18" charset="0"/>
              </a:rPr>
              <a:t>Diploma in Education Primary (DEP)</a:t>
            </a:r>
          </a:p>
          <a:p>
            <a:endParaRPr lang="en-US" dirty="0"/>
          </a:p>
          <a:p>
            <a:endParaRPr lang="en-US" dirty="0"/>
          </a:p>
        </p:txBody>
      </p:sp>
    </p:spTree>
    <p:extLst>
      <p:ext uri="{BB962C8B-B14F-4D97-AF65-F5344CB8AC3E}">
        <p14:creationId xmlns:p14="http://schemas.microsoft.com/office/powerpoint/2010/main" val="25147828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4800"/>
            <a:ext cx="8572500" cy="639762"/>
          </a:xfrm>
          <a:solidFill>
            <a:schemeClr val="accent6">
              <a:lumMod val="75000"/>
            </a:schemeClr>
          </a:solidFill>
        </p:spPr>
        <p:txBody>
          <a:bodyPr>
            <a:normAutofit/>
          </a:bodyPr>
          <a:lstStyle/>
          <a:p>
            <a:r>
              <a:rPr lang="en-US" sz="3200" b="1" dirty="0" smtClean="0">
                <a:latin typeface="Times New Roman" panose="02020603050405020304" pitchFamily="18" charset="0"/>
                <a:cs typeface="Times New Roman" panose="02020603050405020304" pitchFamily="18" charset="0"/>
              </a:rPr>
              <a:t>KEY ACHIEVEMENTS CON’T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066800"/>
            <a:ext cx="8915400" cy="5486400"/>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Bachelor of Education in Primary External (BEBE) from 2021 to date by </a:t>
            </a:r>
            <a:r>
              <a:rPr lang="en-US" dirty="0" err="1">
                <a:latin typeface="Times New Roman" panose="02020603050405020304" pitchFamily="18" charset="0"/>
                <a:cs typeface="Times New Roman" panose="02020603050405020304" pitchFamily="18" charset="0"/>
              </a:rPr>
              <a:t>Kyambogo</a:t>
            </a:r>
            <a:r>
              <a:rPr lang="en-US" dirty="0">
                <a:latin typeface="Times New Roman" panose="02020603050405020304" pitchFamily="18" charset="0"/>
                <a:cs typeface="Times New Roman" panose="02020603050405020304" pitchFamily="18" charset="0"/>
              </a:rPr>
              <a:t> University </a:t>
            </a:r>
          </a:p>
          <a:p>
            <a:r>
              <a:rPr lang="en-US" dirty="0">
                <a:latin typeface="Times New Roman" panose="02020603050405020304" pitchFamily="18" charset="0"/>
                <a:cs typeface="Times New Roman" panose="02020603050405020304" pitchFamily="18" charset="0"/>
              </a:rPr>
              <a:t>Academic and professional excellence of the teacher </a:t>
            </a:r>
            <a:r>
              <a:rPr lang="en-US" dirty="0" smtClean="0">
                <a:latin typeface="Times New Roman" panose="02020603050405020304" pitchFamily="18" charset="0"/>
                <a:cs typeface="Times New Roman" panose="02020603050405020304" pitchFamily="18" charset="0"/>
              </a:rPr>
              <a:t>trainees</a:t>
            </a:r>
          </a:p>
          <a:p>
            <a:r>
              <a:rPr lang="en-US" dirty="0" smtClean="0">
                <a:latin typeface="Times New Roman" panose="02020603050405020304" pitchFamily="18" charset="0"/>
                <a:cs typeface="Times New Roman" panose="02020603050405020304" pitchFamily="18" charset="0"/>
              </a:rPr>
              <a:t>The college has positioned herself as one the best among others nation wide since 2000</a:t>
            </a:r>
          </a:p>
          <a:p>
            <a:r>
              <a:rPr lang="en-US" dirty="0" smtClean="0">
                <a:latin typeface="Times New Roman" panose="02020603050405020304" pitchFamily="18" charset="0"/>
                <a:cs typeface="Times New Roman" panose="02020603050405020304" pitchFamily="18" charset="0"/>
              </a:rPr>
              <a:t>Effective out reach department through collaboration and networking with all </a:t>
            </a:r>
            <a:r>
              <a:rPr lang="en-US" dirty="0">
                <a:latin typeface="Times New Roman" panose="02020603050405020304" pitchFamily="18" charset="0"/>
                <a:cs typeface="Times New Roman" panose="02020603050405020304" pitchFamily="18" charset="0"/>
              </a:rPr>
              <a:t>stake </a:t>
            </a:r>
            <a:r>
              <a:rPr lang="en-US" dirty="0" smtClean="0">
                <a:latin typeface="Times New Roman" panose="02020603050405020304" pitchFamily="18" charset="0"/>
                <a:cs typeface="Times New Roman" panose="02020603050405020304" pitchFamily="18" charset="0"/>
              </a:rPr>
              <a:t>holders</a:t>
            </a:r>
          </a:p>
          <a:p>
            <a:r>
              <a:rPr lang="en-US" dirty="0" smtClean="0">
                <a:latin typeface="Times New Roman" panose="02020603050405020304" pitchFamily="18" charset="0"/>
                <a:cs typeface="Times New Roman" panose="02020603050405020304" pitchFamily="18" charset="0"/>
              </a:rPr>
              <a:t>Effective </a:t>
            </a:r>
            <a:r>
              <a:rPr lang="en-US" dirty="0">
                <a:latin typeface="Times New Roman" panose="02020603050405020304" pitchFamily="18" charset="0"/>
                <a:cs typeface="Times New Roman" panose="02020603050405020304" pitchFamily="18" charset="0"/>
              </a:rPr>
              <a:t>collaboration with </a:t>
            </a:r>
            <a:r>
              <a:rPr lang="en-US" dirty="0" err="1">
                <a:latin typeface="Times New Roman" panose="02020603050405020304" pitchFamily="18" charset="0"/>
                <a:cs typeface="Times New Roman" panose="02020603050405020304" pitchFamily="18" charset="0"/>
              </a:rPr>
              <a:t>MoES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KyU</a:t>
            </a:r>
            <a:r>
              <a:rPr lang="en-US" dirty="0">
                <a:latin typeface="Times New Roman" panose="02020603050405020304" pitchFamily="18" charset="0"/>
                <a:cs typeface="Times New Roman" panose="02020603050405020304" pitchFamily="18" charset="0"/>
              </a:rPr>
              <a:t>, Local government and all education development partners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Establishment of Maker-Space</a:t>
            </a:r>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42724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92162"/>
          </a:xfrm>
          <a:solidFill>
            <a:schemeClr val="accent3"/>
          </a:solidFill>
        </p:spPr>
        <p:txBody>
          <a:bodyPr>
            <a:normAutofit/>
          </a:bodyPr>
          <a:lstStyle/>
          <a:p>
            <a:r>
              <a:rPr lang="en-US" sz="3200" dirty="0" smtClean="0">
                <a:solidFill>
                  <a:schemeClr val="bg1"/>
                </a:solidFill>
                <a:latin typeface="Times New Roman" panose="02020603050405020304" pitchFamily="18" charset="0"/>
                <a:cs typeface="Times New Roman" panose="02020603050405020304" pitchFamily="18" charset="0"/>
              </a:rPr>
              <a:t>KEY CHALLENGES </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19200"/>
            <a:ext cx="8763000" cy="5486400"/>
          </a:xfrm>
        </p:spPr>
        <p:txBody>
          <a:bodyPr/>
          <a:lstStyle/>
          <a:p>
            <a:r>
              <a:rPr lang="en-US" dirty="0" smtClean="0">
                <a:latin typeface="Times New Roman" panose="02020603050405020304" pitchFamily="18" charset="0"/>
                <a:cs typeface="Times New Roman" panose="02020603050405020304" pitchFamily="18" charset="0"/>
              </a:rPr>
              <a:t>Inadequate library space</a:t>
            </a:r>
          </a:p>
          <a:p>
            <a:r>
              <a:rPr lang="en-US" dirty="0" smtClean="0">
                <a:latin typeface="Times New Roman" panose="02020603050405020304" pitchFamily="18" charset="0"/>
                <a:cs typeface="Times New Roman" panose="02020603050405020304" pitchFamily="18" charset="0"/>
              </a:rPr>
              <a:t>Inadequate ICT facilities</a:t>
            </a:r>
          </a:p>
          <a:p>
            <a:r>
              <a:rPr lang="en-US" dirty="0" smtClean="0">
                <a:latin typeface="Times New Roman" panose="02020603050405020304" pitchFamily="18" charset="0"/>
                <a:cs typeface="Times New Roman" panose="02020603050405020304" pitchFamily="18" charset="0"/>
              </a:rPr>
              <a:t>The transition challenges </a:t>
            </a:r>
            <a:r>
              <a:rPr lang="en-US" dirty="0" err="1" smtClean="0">
                <a:latin typeface="Times New Roman" panose="02020603050405020304" pitchFamily="18" charset="0"/>
                <a:cs typeface="Times New Roman" panose="02020603050405020304" pitchFamily="18" charset="0"/>
              </a:rPr>
              <a:t>eg</a:t>
            </a:r>
            <a:r>
              <a:rPr lang="en-US" dirty="0" smtClean="0">
                <a:latin typeface="Times New Roman" panose="02020603050405020304" pitchFamily="18" charset="0"/>
                <a:cs typeface="Times New Roman" panose="02020603050405020304" pitchFamily="18" charset="0"/>
              </a:rPr>
              <a:t>. Grade III Teachers Training to diploma Program</a:t>
            </a:r>
          </a:p>
          <a:p>
            <a:r>
              <a:rPr lang="en-US" dirty="0" smtClean="0">
                <a:latin typeface="Times New Roman" panose="02020603050405020304" pitchFamily="18" charset="0"/>
                <a:cs typeface="Times New Roman" panose="02020603050405020304" pitchFamily="18" charset="0"/>
              </a:rPr>
              <a:t>In the out reach, means of transport and dilapidated structures </a:t>
            </a:r>
          </a:p>
          <a:p>
            <a:pPr marL="0" indent="0">
              <a:buNone/>
            </a:pPr>
            <a:endParaRPr lang="en-US" dirty="0" smtClean="0"/>
          </a:p>
          <a:p>
            <a:endParaRPr lang="en-US" dirty="0"/>
          </a:p>
        </p:txBody>
      </p:sp>
    </p:spTree>
    <p:extLst>
      <p:ext uri="{BB962C8B-B14F-4D97-AF65-F5344CB8AC3E}">
        <p14:creationId xmlns:p14="http://schemas.microsoft.com/office/powerpoint/2010/main" val="28760800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113" y="228600"/>
            <a:ext cx="8534400" cy="762000"/>
          </a:xfrm>
          <a:solidFill>
            <a:schemeClr val="accent3"/>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WAY FORWARD</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36113" y="990600"/>
            <a:ext cx="8755487" cy="5715000"/>
          </a:xfrm>
        </p:spPr>
        <p:txBody>
          <a:bodyPr/>
          <a:lstStyle/>
          <a:p>
            <a:r>
              <a:rPr lang="en-US" dirty="0" smtClean="0">
                <a:latin typeface="Times New Roman" panose="02020603050405020304" pitchFamily="18" charset="0"/>
                <a:cs typeface="Times New Roman" panose="02020603050405020304" pitchFamily="18" charset="0"/>
              </a:rPr>
              <a:t>The college should Lobby for construction of a new state of the Art Library </a:t>
            </a:r>
          </a:p>
          <a:p>
            <a:r>
              <a:rPr lang="en-US" dirty="0" smtClean="0">
                <a:latin typeface="Times New Roman" panose="02020603050405020304" pitchFamily="18" charset="0"/>
                <a:cs typeface="Times New Roman" panose="02020603050405020304" pitchFamily="18" charset="0"/>
              </a:rPr>
              <a:t>The </a:t>
            </a:r>
            <a:r>
              <a:rPr lang="en-US" dirty="0" err="1" smtClean="0">
                <a:latin typeface="Times New Roman" panose="02020603050405020304" pitchFamily="18" charset="0"/>
                <a:cs typeface="Times New Roman" panose="02020603050405020304" pitchFamily="18" charset="0"/>
              </a:rPr>
              <a:t>MoES</a:t>
            </a:r>
            <a:r>
              <a:rPr lang="en-US" dirty="0" smtClean="0">
                <a:latin typeface="Times New Roman" panose="02020603050405020304" pitchFamily="18" charset="0"/>
                <a:cs typeface="Times New Roman" panose="02020603050405020304" pitchFamily="18" charset="0"/>
              </a:rPr>
              <a:t> should augment college effort in securing more ICT facilities</a:t>
            </a:r>
          </a:p>
          <a:p>
            <a:r>
              <a:rPr lang="en-US" dirty="0" smtClean="0">
                <a:latin typeface="Times New Roman" panose="02020603050405020304" pitchFamily="18" charset="0"/>
                <a:cs typeface="Times New Roman" panose="02020603050405020304" pitchFamily="18" charset="0"/>
              </a:rPr>
              <a:t>The </a:t>
            </a:r>
            <a:r>
              <a:rPr lang="en-US" dirty="0" err="1" smtClean="0">
                <a:latin typeface="Times New Roman" panose="02020603050405020304" pitchFamily="18" charset="0"/>
                <a:cs typeface="Times New Roman" panose="02020603050405020304" pitchFamily="18" charset="0"/>
              </a:rPr>
              <a:t>MoES</a:t>
            </a:r>
            <a:r>
              <a:rPr lang="en-US" dirty="0" smtClean="0">
                <a:latin typeface="Times New Roman" panose="02020603050405020304" pitchFamily="18" charset="0"/>
                <a:cs typeface="Times New Roman" panose="02020603050405020304" pitchFamily="18" charset="0"/>
              </a:rPr>
              <a:t> should effectively manage this transition to give sense of direction </a:t>
            </a:r>
          </a:p>
          <a:p>
            <a:r>
              <a:rPr lang="en-US" dirty="0" smtClean="0">
                <a:latin typeface="Times New Roman" panose="02020603050405020304" pitchFamily="18" charset="0"/>
                <a:cs typeface="Times New Roman" panose="02020603050405020304" pitchFamily="18" charset="0"/>
              </a:rPr>
              <a:t>The </a:t>
            </a:r>
            <a:r>
              <a:rPr lang="en-US" dirty="0" err="1" smtClean="0">
                <a:latin typeface="Times New Roman" panose="02020603050405020304" pitchFamily="18" charset="0"/>
                <a:cs typeface="Times New Roman" panose="02020603050405020304" pitchFamily="18" charset="0"/>
              </a:rPr>
              <a:t>MoES</a:t>
            </a:r>
            <a:r>
              <a:rPr lang="en-US" dirty="0" smtClean="0">
                <a:latin typeface="Times New Roman" panose="02020603050405020304" pitchFamily="18" charset="0"/>
                <a:cs typeface="Times New Roman" panose="02020603050405020304" pitchFamily="18" charset="0"/>
              </a:rPr>
              <a:t> should lobby for funds for procurement of motorcycles and renovation of CC structures </a:t>
            </a:r>
          </a:p>
          <a:p>
            <a:r>
              <a:rPr lang="en-US" dirty="0" smtClean="0">
                <a:latin typeface="Times New Roman" panose="02020603050405020304" pitchFamily="18" charset="0"/>
                <a:cs typeface="Times New Roman" panose="02020603050405020304" pitchFamily="18" charset="0"/>
              </a:rPr>
              <a:t>There an idea of establishing a pedagogical hub</a:t>
            </a:r>
          </a:p>
          <a:p>
            <a:pPr marL="0" indent="0">
              <a:buNone/>
            </a:pPr>
            <a:endParaRPr lang="en-US" dirty="0"/>
          </a:p>
        </p:txBody>
      </p:sp>
    </p:spTree>
    <p:extLst>
      <p:ext uri="{BB962C8B-B14F-4D97-AF65-F5344CB8AC3E}">
        <p14:creationId xmlns:p14="http://schemas.microsoft.com/office/powerpoint/2010/main" val="251806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457200"/>
            <a:ext cx="8458200" cy="6019800"/>
          </a:xfrm>
          <a:prstGeom prst="rect">
            <a:avLst/>
          </a:prstGeom>
        </p:spPr>
      </p:pic>
    </p:spTree>
    <p:extLst>
      <p:ext uri="{BB962C8B-B14F-4D97-AF65-F5344CB8AC3E}">
        <p14:creationId xmlns:p14="http://schemas.microsoft.com/office/powerpoint/2010/main" val="32694361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6430962"/>
          </a:xfrm>
          <a:solidFill>
            <a:srgbClr val="0070C0"/>
          </a:solidFill>
        </p:spPr>
        <p:txBody>
          <a:bodyPr>
            <a:normAutofit/>
          </a:bodyPr>
          <a:lstStyle/>
          <a:p>
            <a:r>
              <a:rPr lang="en-US" sz="4800" b="1" dirty="0" smtClean="0">
                <a:solidFill>
                  <a:schemeClr val="bg1"/>
                </a:solidFill>
                <a:latin typeface="Times New Roman" panose="02020603050405020304" pitchFamily="18" charset="0"/>
                <a:cs typeface="Times New Roman" panose="02020603050405020304" pitchFamily="18" charset="0"/>
              </a:rPr>
              <a:t>COLLEGE STRUCTURES</a:t>
            </a:r>
            <a:endParaRPr lang="en-US" sz="4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51000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868362"/>
          </a:xfrm>
          <a:solidFill>
            <a:schemeClr val="accent6">
              <a:lumMod val="40000"/>
              <a:lumOff val="60000"/>
            </a:schemeClr>
          </a:solidFill>
        </p:spPr>
        <p:txBody>
          <a:bodyPr>
            <a:normAutofit fontScale="90000"/>
          </a:bodyPr>
          <a:lstStyle/>
          <a:p>
            <a:r>
              <a:rPr lang="en-US" sz="3200" b="1" dirty="0" smtClean="0">
                <a:latin typeface="Times New Roman" panose="02020603050405020304" pitchFamily="18" charset="0"/>
                <a:cs typeface="Times New Roman" panose="02020603050405020304" pitchFamily="18" charset="0"/>
              </a:rPr>
              <a:t>DORMITORIES</a:t>
            </a:r>
            <a:br>
              <a:rPr lang="en-US" sz="3200" b="1" dirty="0" smtClean="0">
                <a:latin typeface="Times New Roman" panose="02020603050405020304" pitchFamily="18" charset="0"/>
                <a:cs typeface="Times New Roman" panose="02020603050405020304" pitchFamily="18" charset="0"/>
              </a:rPr>
            </a:br>
            <a:endParaRPr lang="en-US" sz="32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219200"/>
            <a:ext cx="8763000" cy="5486400"/>
          </a:xfrm>
        </p:spPr>
      </p:pic>
    </p:spTree>
    <p:extLst>
      <p:ext uri="{BB962C8B-B14F-4D97-AF65-F5344CB8AC3E}">
        <p14:creationId xmlns:p14="http://schemas.microsoft.com/office/powerpoint/2010/main" val="5625334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858962"/>
          </a:xfrm>
          <a:solidFill>
            <a:schemeClr val="accent6">
              <a:lumMod val="40000"/>
              <a:lumOff val="60000"/>
            </a:schemeClr>
          </a:solidFill>
        </p:spPr>
        <p:txBody>
          <a:bodyPr>
            <a:normAutofit fontScale="90000"/>
          </a:bodyPr>
          <a:lstStyle/>
          <a:p>
            <a:r>
              <a:rPr lang="en-US" sz="4000" b="1" dirty="0" smtClean="0">
                <a:latin typeface="Times New Roman" panose="02020603050405020304" pitchFamily="18" charset="0"/>
                <a:cs typeface="Times New Roman" panose="02020603050405020304" pitchFamily="18" charset="0"/>
              </a:rPr>
              <a:t>COMPOUND IN FRONT OF THE </a:t>
            </a:r>
            <a:r>
              <a:rPr lang="en-US" sz="4000" b="1" dirty="0" smtClean="0">
                <a:latin typeface="Times New Roman" panose="02020603050405020304" pitchFamily="18" charset="0"/>
                <a:cs typeface="Times New Roman" panose="02020603050405020304" pitchFamily="18" charset="0"/>
              </a:rPr>
              <a:t>DORMITORIES AND THE MULTI-PURPOSE HALL</a:t>
            </a:r>
            <a:endParaRPr lang="en-US" sz="40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133600"/>
            <a:ext cx="8686800" cy="4495799"/>
          </a:xfrm>
        </p:spPr>
      </p:pic>
    </p:spTree>
    <p:extLst>
      <p:ext uri="{BB962C8B-B14F-4D97-AF65-F5344CB8AC3E}">
        <p14:creationId xmlns:p14="http://schemas.microsoft.com/office/powerpoint/2010/main" val="25909431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600200"/>
          </a:xfrm>
          <a:solidFill>
            <a:schemeClr val="accent6">
              <a:lumMod val="60000"/>
              <a:lumOff val="40000"/>
            </a:schemeClr>
          </a:solidFill>
        </p:spPr>
        <p:txBody>
          <a:bodyPr>
            <a:normAutofit fontScale="90000"/>
          </a:bodyPr>
          <a:lstStyle/>
          <a:p>
            <a:r>
              <a:rPr lang="en-US" dirty="0" smtClean="0">
                <a:latin typeface="Times New Roman" panose="02020603050405020304" pitchFamily="18" charset="0"/>
                <a:cs typeface="Times New Roman" panose="02020603050405020304" pitchFamily="18" charset="0"/>
              </a:rPr>
              <a:t>COMPOUND BEHIND THE MULTI-PURPOSE HALL AND DORMITORIES</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752600"/>
            <a:ext cx="8763000" cy="4952999"/>
          </a:xfrm>
        </p:spPr>
      </p:pic>
    </p:spTree>
    <p:extLst>
      <p:ext uri="{BB962C8B-B14F-4D97-AF65-F5344CB8AC3E}">
        <p14:creationId xmlns:p14="http://schemas.microsoft.com/office/powerpoint/2010/main" val="33295723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763000" cy="1143000"/>
          </a:xfrm>
          <a:solidFill>
            <a:schemeClr val="accent6">
              <a:lumMod val="40000"/>
              <a:lumOff val="60000"/>
            </a:schemeClr>
          </a:solidFill>
        </p:spPr>
        <p:txBody>
          <a:bodyPr>
            <a:normAutofit/>
          </a:bodyPr>
          <a:lstStyle/>
          <a:p>
            <a:r>
              <a:rPr lang="en-US" sz="4000" dirty="0" smtClean="0">
                <a:latin typeface="Times New Roman" panose="02020603050405020304" pitchFamily="18" charset="0"/>
                <a:cs typeface="Times New Roman" panose="02020603050405020304" pitchFamily="18" charset="0"/>
              </a:rPr>
              <a:t>VIEW OF PRINCIPAL’S GARDEN</a:t>
            </a:r>
            <a:endParaRPr lang="en-US" sz="4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524000"/>
            <a:ext cx="8763000" cy="5181600"/>
          </a:xfrm>
        </p:spPr>
      </p:pic>
    </p:spTree>
    <p:extLst>
      <p:ext uri="{BB962C8B-B14F-4D97-AF65-F5344CB8AC3E}">
        <p14:creationId xmlns:p14="http://schemas.microsoft.com/office/powerpoint/2010/main" val="13126628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75000"/>
            </a:schemeClr>
          </a:solidFill>
        </p:spPr>
        <p:txBody>
          <a:bodyPr>
            <a:normAutofit/>
          </a:bodyPr>
          <a:lstStyle/>
          <a:p>
            <a:r>
              <a:rPr lang="en-US" sz="3200" b="1" dirty="0" smtClean="0">
                <a:solidFill>
                  <a:schemeClr val="bg1"/>
                </a:solidFill>
                <a:latin typeface="Times New Roman" panose="02020603050405020304" pitchFamily="18" charset="0"/>
                <a:cs typeface="Times New Roman" panose="02020603050405020304" pitchFamily="18" charset="0"/>
              </a:rPr>
              <a:t>LATRINE IN THE QUARTER</a:t>
            </a:r>
            <a:endParaRPr lang="en-US" sz="3200" b="1"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5029200"/>
          </a:xfrm>
        </p:spPr>
      </p:pic>
    </p:spTree>
    <p:extLst>
      <p:ext uri="{BB962C8B-B14F-4D97-AF65-F5344CB8AC3E}">
        <p14:creationId xmlns:p14="http://schemas.microsoft.com/office/powerpoint/2010/main" val="1940389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40000"/>
              <a:lumOff val="60000"/>
            </a:schemeClr>
          </a:solidFill>
        </p:spPr>
        <p:txBody>
          <a:bodyPr>
            <a:normAutofit/>
          </a:bodyPr>
          <a:lstStyle/>
          <a:p>
            <a:r>
              <a:rPr lang="en-US" sz="4000" dirty="0" smtClean="0">
                <a:latin typeface="Times New Roman" panose="02020603050405020304" pitchFamily="18" charset="0"/>
                <a:cs typeface="Times New Roman" panose="02020603050405020304" pitchFamily="18" charset="0"/>
              </a:rPr>
              <a:t>DORMITORY</a:t>
            </a:r>
            <a:endParaRPr lang="en-US" sz="4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5029200"/>
          </a:xfrm>
        </p:spPr>
      </p:pic>
    </p:spTree>
    <p:extLst>
      <p:ext uri="{BB962C8B-B14F-4D97-AF65-F5344CB8AC3E}">
        <p14:creationId xmlns:p14="http://schemas.microsoft.com/office/powerpoint/2010/main" val="22437634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60000"/>
              <a:lumOff val="40000"/>
            </a:schemeClr>
          </a:solidFill>
        </p:spPr>
        <p:txBody>
          <a:bodyPr>
            <a:normAutofit/>
          </a:bodyPr>
          <a:lstStyle/>
          <a:p>
            <a:r>
              <a:rPr lang="en-US" sz="4000" b="1" dirty="0" smtClean="0">
                <a:latin typeface="Times New Roman" panose="02020603050405020304" pitchFamily="18" charset="0"/>
                <a:cs typeface="Times New Roman" panose="02020603050405020304" pitchFamily="18" charset="0"/>
              </a:rPr>
              <a:t>LADIES DORMITORIES</a:t>
            </a:r>
            <a:endParaRPr lang="en-US" sz="40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23999"/>
            <a:ext cx="8991600" cy="4953001"/>
          </a:xfrm>
        </p:spPr>
      </p:pic>
    </p:spTree>
    <p:extLst>
      <p:ext uri="{BB962C8B-B14F-4D97-AF65-F5344CB8AC3E}">
        <p14:creationId xmlns:p14="http://schemas.microsoft.com/office/powerpoint/2010/main" val="1548993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b="1" dirty="0" smtClean="0">
                <a:latin typeface="Times New Roman" panose="02020603050405020304" pitchFamily="18" charset="0"/>
                <a:cs typeface="Times New Roman" panose="02020603050405020304" pitchFamily="18" charset="0"/>
              </a:rPr>
              <a:t>CLASSROOMS</a:t>
            </a:r>
            <a:endParaRPr lang="en-US" sz="40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066800"/>
            <a:ext cx="8991600" cy="5486400"/>
          </a:xfrm>
        </p:spPr>
      </p:pic>
    </p:spTree>
    <p:extLst>
      <p:ext uri="{BB962C8B-B14F-4D97-AF65-F5344CB8AC3E}">
        <p14:creationId xmlns:p14="http://schemas.microsoft.com/office/powerpoint/2010/main" val="31814276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a:solidFill>
            <a:schemeClr val="accent6">
              <a:lumMod val="60000"/>
              <a:lumOff val="40000"/>
            </a:schemeClr>
          </a:solidFill>
        </p:spPr>
        <p:txBody>
          <a:bodyPr>
            <a:normAutofit/>
          </a:bodyPr>
          <a:lstStyle/>
          <a:p>
            <a:r>
              <a:rPr lang="en-US" sz="3200" dirty="0" smtClean="0">
                <a:latin typeface="Times New Roman" panose="02020603050405020304" pitchFamily="18" charset="0"/>
                <a:cs typeface="Times New Roman" panose="02020603050405020304" pitchFamily="18" charset="0"/>
              </a:rPr>
              <a:t>TARANTINO DORMITORY</a:t>
            </a:r>
            <a:endParaRPr lang="en-US"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417638"/>
            <a:ext cx="8763000" cy="5059362"/>
          </a:xfrm>
        </p:spPr>
      </p:pic>
    </p:spTree>
    <p:extLst>
      <p:ext uri="{BB962C8B-B14F-4D97-AF65-F5344CB8AC3E}">
        <p14:creationId xmlns:p14="http://schemas.microsoft.com/office/powerpoint/2010/main" val="32481556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91" y="274638"/>
            <a:ext cx="8760909" cy="1143000"/>
          </a:xfrm>
          <a:solidFill>
            <a:schemeClr val="accent5">
              <a:lumMod val="50000"/>
            </a:schemeClr>
          </a:solidFill>
        </p:spPr>
        <p:txBody>
          <a:bodyPr>
            <a:normAutofit/>
          </a:bodyPr>
          <a:lstStyle/>
          <a:p>
            <a:r>
              <a:rPr lang="en-US" sz="4000" dirty="0" smtClean="0">
                <a:solidFill>
                  <a:schemeClr val="bg1"/>
                </a:solidFill>
                <a:latin typeface="Times New Roman" panose="02020603050405020304" pitchFamily="18" charset="0"/>
                <a:cs typeface="Times New Roman" panose="02020603050405020304" pitchFamily="18" charset="0"/>
              </a:rPr>
              <a:t>KITCHEN</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391" y="1417638"/>
            <a:ext cx="8760909" cy="5287962"/>
          </a:xfrm>
        </p:spPr>
      </p:pic>
    </p:spTree>
    <p:extLst>
      <p:ext uri="{BB962C8B-B14F-4D97-AF65-F5344CB8AC3E}">
        <p14:creationId xmlns:p14="http://schemas.microsoft.com/office/powerpoint/2010/main" val="39969883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a:solidFill>
            <a:schemeClr val="accent6">
              <a:lumMod val="40000"/>
              <a:lumOff val="60000"/>
            </a:schemeClr>
          </a:solidFill>
        </p:spPr>
        <p:txBody>
          <a:bodyPr>
            <a:normAutofit/>
          </a:bodyPr>
          <a:lstStyle/>
          <a:p>
            <a:r>
              <a:rPr lang="en-US" sz="4000" dirty="0" smtClean="0">
                <a:latin typeface="Times New Roman" panose="02020603050405020304" pitchFamily="18" charset="0"/>
                <a:cs typeface="Times New Roman" panose="02020603050405020304" pitchFamily="18" charset="0"/>
              </a:rPr>
              <a:t>PATH TO </a:t>
            </a:r>
            <a:r>
              <a:rPr lang="en-US" sz="4000" dirty="0" smtClean="0">
                <a:latin typeface="Times New Roman" panose="02020603050405020304" pitchFamily="18" charset="0"/>
                <a:cs typeface="Times New Roman" panose="02020603050405020304" pitchFamily="18" charset="0"/>
              </a:rPr>
              <a:t>CHAPLAINCY</a:t>
            </a:r>
            <a:endParaRPr lang="en-US" sz="4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600201"/>
            <a:ext cx="8839200" cy="5105399"/>
          </a:xfrm>
        </p:spPr>
      </p:pic>
    </p:spTree>
    <p:extLst>
      <p:ext uri="{BB962C8B-B14F-4D97-AF65-F5344CB8AC3E}">
        <p14:creationId xmlns:p14="http://schemas.microsoft.com/office/powerpoint/2010/main" val="31501183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a:solidFill>
            <a:schemeClr val="accent6">
              <a:lumMod val="60000"/>
              <a:lumOff val="40000"/>
            </a:schemeClr>
          </a:solidFill>
        </p:spPr>
        <p:txBody>
          <a:bodyPr>
            <a:normAutofit/>
          </a:bodyPr>
          <a:lstStyle/>
          <a:p>
            <a:r>
              <a:rPr lang="en-US" sz="4000" dirty="0" smtClean="0">
                <a:latin typeface="Times New Roman" panose="02020603050405020304" pitchFamily="18" charset="0"/>
                <a:cs typeface="Times New Roman" panose="02020603050405020304" pitchFamily="18" charset="0"/>
              </a:rPr>
              <a:t>COLLEGE GATE FROM INSIDE</a:t>
            </a:r>
            <a:endParaRPr lang="en-US" sz="4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417638"/>
            <a:ext cx="8839200" cy="5440362"/>
          </a:xfrm>
        </p:spPr>
      </p:pic>
    </p:spTree>
    <p:extLst>
      <p:ext uri="{BB962C8B-B14F-4D97-AF65-F5344CB8AC3E}">
        <p14:creationId xmlns:p14="http://schemas.microsoft.com/office/powerpoint/2010/main" val="30104274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1143000"/>
          </a:xfrm>
          <a:solidFill>
            <a:schemeClr val="accent6">
              <a:lumMod val="50000"/>
            </a:schemeClr>
          </a:solidFill>
        </p:spPr>
        <p:txBody>
          <a:bodyPr>
            <a:normAutofit/>
          </a:bodyPr>
          <a:lstStyle/>
          <a:p>
            <a:r>
              <a:rPr lang="en-US" sz="4000" dirty="0" smtClean="0">
                <a:solidFill>
                  <a:schemeClr val="bg1"/>
                </a:solidFill>
                <a:latin typeface="Times New Roman" panose="02020603050405020304" pitchFamily="18" charset="0"/>
                <a:cs typeface="Times New Roman" panose="02020603050405020304" pitchFamily="18" charset="0"/>
              </a:rPr>
              <a:t>STAFF HOUSE</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1524000"/>
            <a:ext cx="8991600" cy="5181599"/>
          </a:xfrm>
        </p:spPr>
      </p:pic>
    </p:spTree>
    <p:extLst>
      <p:ext uri="{BB962C8B-B14F-4D97-AF65-F5344CB8AC3E}">
        <p14:creationId xmlns:p14="http://schemas.microsoft.com/office/powerpoint/2010/main" val="12756401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826" y="288379"/>
            <a:ext cx="8726774" cy="1143000"/>
          </a:xfrm>
          <a:solidFill>
            <a:schemeClr val="accent6">
              <a:lumMod val="40000"/>
              <a:lumOff val="60000"/>
            </a:schemeClr>
          </a:solidFill>
        </p:spPr>
        <p:txBody>
          <a:bodyPr>
            <a:normAutofit/>
          </a:bodyPr>
          <a:lstStyle/>
          <a:p>
            <a:r>
              <a:rPr lang="en-US" sz="4000" b="1" dirty="0" smtClean="0">
                <a:latin typeface="Times New Roman" panose="02020603050405020304" pitchFamily="18" charset="0"/>
                <a:cs typeface="Times New Roman" panose="02020603050405020304" pitchFamily="18" charset="0"/>
              </a:rPr>
              <a:t>VIEW OF LADIES DORMITORY</a:t>
            </a:r>
            <a:endParaRPr lang="en-US" sz="4000"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228600" y="1417638"/>
            <a:ext cx="8763000" cy="5287962"/>
          </a:xfrm>
          <a:prstGeom prst="rect">
            <a:avLst/>
          </a:prstGeom>
        </p:spPr>
      </p:pic>
    </p:spTree>
    <p:extLst>
      <p:ext uri="{BB962C8B-B14F-4D97-AF65-F5344CB8AC3E}">
        <p14:creationId xmlns:p14="http://schemas.microsoft.com/office/powerpoint/2010/main" val="28449271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a:solidFill>
            <a:schemeClr val="accent6">
              <a:lumMod val="60000"/>
              <a:lumOff val="40000"/>
            </a:schemeClr>
          </a:solidFill>
        </p:spPr>
        <p:txBody>
          <a:bodyPr>
            <a:normAutofit/>
          </a:bodyPr>
          <a:lstStyle/>
          <a:p>
            <a:r>
              <a:rPr lang="en-US" sz="4000" dirty="0" smtClean="0">
                <a:latin typeface="Times New Roman" panose="02020603050405020304" pitchFamily="18" charset="0"/>
                <a:cs typeface="Times New Roman" panose="02020603050405020304" pitchFamily="18" charset="0"/>
              </a:rPr>
              <a:t>STAFF HOUSE</a:t>
            </a:r>
            <a:endParaRPr lang="en-US" sz="4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420136"/>
            <a:ext cx="8839200" cy="5133064"/>
          </a:xfrm>
        </p:spPr>
      </p:pic>
    </p:spTree>
    <p:extLst>
      <p:ext uri="{BB962C8B-B14F-4D97-AF65-F5344CB8AC3E}">
        <p14:creationId xmlns:p14="http://schemas.microsoft.com/office/powerpoint/2010/main" val="26706278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630362"/>
          </a:xfrm>
          <a:solidFill>
            <a:srgbClr val="00B050"/>
          </a:solidFill>
        </p:spPr>
        <p:txBody>
          <a:bodyPr>
            <a:normAutofit/>
          </a:bodyPr>
          <a:lstStyle/>
          <a:p>
            <a:r>
              <a:rPr lang="en-US" sz="4000" dirty="0" smtClean="0">
                <a:solidFill>
                  <a:schemeClr val="bg1"/>
                </a:solidFill>
                <a:latin typeface="Times New Roman" panose="02020603050405020304" pitchFamily="18" charset="0"/>
                <a:cs typeface="Times New Roman" panose="02020603050405020304" pitchFamily="18" charset="0"/>
              </a:rPr>
              <a:t>STUDENT’S VIP LATRINE AND BATHING SHELTER</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52400" y="2057241"/>
            <a:ext cx="8839200" cy="4648360"/>
          </a:xfrm>
          <a:prstGeom prst="rect">
            <a:avLst/>
          </a:prstGeom>
        </p:spPr>
      </p:pic>
    </p:spTree>
    <p:extLst>
      <p:ext uri="{BB962C8B-B14F-4D97-AF65-F5344CB8AC3E}">
        <p14:creationId xmlns:p14="http://schemas.microsoft.com/office/powerpoint/2010/main" val="31682775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401762"/>
          </a:xfrm>
          <a:solidFill>
            <a:schemeClr val="accent3">
              <a:lumMod val="75000"/>
            </a:schemeClr>
          </a:solidFill>
        </p:spPr>
        <p:txBody>
          <a:bodyPr>
            <a:normAutofit fontScale="90000"/>
          </a:bodyPr>
          <a:lstStyle/>
          <a:p>
            <a:r>
              <a:rPr lang="en-US" dirty="0" smtClean="0">
                <a:solidFill>
                  <a:schemeClr val="bg1"/>
                </a:solidFill>
                <a:latin typeface="Times New Roman" panose="02020603050405020304" pitchFamily="18" charset="0"/>
                <a:cs typeface="Times New Roman" panose="02020603050405020304" pitchFamily="18" charset="0"/>
              </a:rPr>
              <a:t>VIEW OF ADMINISTRATION BLOCK AND TUTORIAL BLOCK</a:t>
            </a:r>
            <a:endParaRPr lang="en-US"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304800" y="1676400"/>
            <a:ext cx="8610600" cy="5029200"/>
          </a:xfrm>
          <a:prstGeom prst="rect">
            <a:avLst/>
          </a:prstGeom>
        </p:spPr>
      </p:pic>
    </p:spTree>
    <p:extLst>
      <p:ext uri="{BB962C8B-B14F-4D97-AF65-F5344CB8AC3E}">
        <p14:creationId xmlns:p14="http://schemas.microsoft.com/office/powerpoint/2010/main" val="13583430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554162"/>
          </a:xfrm>
          <a:solidFill>
            <a:srgbClr val="00B050"/>
          </a:solidFill>
        </p:spPr>
        <p:txBody>
          <a:bodyPr>
            <a:normAutofit/>
          </a:bodyPr>
          <a:lstStyle/>
          <a:p>
            <a:r>
              <a:rPr lang="en-US" sz="4000" dirty="0" smtClean="0">
                <a:solidFill>
                  <a:schemeClr val="bg1"/>
                </a:solidFill>
              </a:rPr>
              <a:t>COLLEGE MINI-BUS OLD OUT-OF-ROAD TATA LORRY</a:t>
            </a:r>
            <a:endParaRPr lang="en-US" sz="4000"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152400" y="1905000"/>
            <a:ext cx="8839200" cy="4800600"/>
          </a:xfrm>
          <a:prstGeom prst="rect">
            <a:avLst/>
          </a:prstGeom>
        </p:spPr>
      </p:pic>
    </p:spTree>
    <p:extLst>
      <p:ext uri="{BB962C8B-B14F-4D97-AF65-F5344CB8AC3E}">
        <p14:creationId xmlns:p14="http://schemas.microsoft.com/office/powerpoint/2010/main" val="365194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15400" cy="1143000"/>
          </a:xfrm>
          <a:solidFill>
            <a:srgbClr val="00B050"/>
          </a:solidFill>
        </p:spPr>
        <p:txBody>
          <a:bodyPr>
            <a:normAutofit/>
          </a:bodyPr>
          <a:lstStyle/>
          <a:p>
            <a:r>
              <a:rPr lang="en-US" sz="4000" dirty="0" smtClean="0">
                <a:solidFill>
                  <a:schemeClr val="bg1"/>
                </a:solidFill>
                <a:latin typeface="Times New Roman" panose="02020603050405020304" pitchFamily="18" charset="0"/>
                <a:cs typeface="Times New Roman" panose="02020603050405020304" pitchFamily="18" charset="0"/>
              </a:rPr>
              <a:t>ECD RESOURCE ROOM</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1600200"/>
            <a:ext cx="8915400" cy="5105400"/>
          </a:xfrm>
        </p:spPr>
      </p:pic>
    </p:spTree>
    <p:extLst>
      <p:ext uri="{BB962C8B-B14F-4D97-AF65-F5344CB8AC3E}">
        <p14:creationId xmlns:p14="http://schemas.microsoft.com/office/powerpoint/2010/main" val="20778609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a:solidFill>
            <a:schemeClr val="accent6">
              <a:lumMod val="50000"/>
            </a:schemeClr>
          </a:solidFill>
        </p:spPr>
        <p:txBody>
          <a:bodyPr>
            <a:normAutofit/>
          </a:bodyPr>
          <a:lstStyle/>
          <a:p>
            <a:r>
              <a:rPr lang="en-US" sz="4000" dirty="0" smtClean="0">
                <a:solidFill>
                  <a:schemeClr val="bg1"/>
                </a:solidFill>
                <a:latin typeface="Times New Roman" panose="02020603050405020304" pitchFamily="18" charset="0"/>
                <a:cs typeface="Times New Roman" panose="02020603050405020304" pitchFamily="18" charset="0"/>
              </a:rPr>
              <a:t>SCIENCE LABORATORY</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52400" y="1676400"/>
            <a:ext cx="8839200" cy="4876801"/>
          </a:xfrm>
          <a:prstGeom prst="rect">
            <a:avLst/>
          </a:prstGeom>
        </p:spPr>
      </p:pic>
    </p:spTree>
    <p:extLst>
      <p:ext uri="{BB962C8B-B14F-4D97-AF65-F5344CB8AC3E}">
        <p14:creationId xmlns:p14="http://schemas.microsoft.com/office/powerpoint/2010/main" val="26200092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a:solidFill>
            <a:srgbClr val="00B050"/>
          </a:solidFill>
        </p:spPr>
        <p:txBody>
          <a:bodyPr>
            <a:normAutofit fontScale="90000"/>
          </a:bodyPr>
          <a:lstStyle/>
          <a:p>
            <a:r>
              <a:rPr lang="en-US" sz="4000" dirty="0" smtClean="0">
                <a:solidFill>
                  <a:schemeClr val="bg1"/>
                </a:solidFill>
                <a:latin typeface="Times New Roman" panose="02020603050405020304" pitchFamily="18" charset="0"/>
                <a:cs typeface="Times New Roman" panose="02020603050405020304" pitchFamily="18" charset="0"/>
              </a:rPr>
              <a:t>CLASSROOMS AND SCIENCE LABORATORY</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0"/>
            <a:ext cx="8763000" cy="5029199"/>
          </a:xfrm>
        </p:spPr>
      </p:pic>
    </p:spTree>
    <p:extLst>
      <p:ext uri="{BB962C8B-B14F-4D97-AF65-F5344CB8AC3E}">
        <p14:creationId xmlns:p14="http://schemas.microsoft.com/office/powerpoint/2010/main" val="28499477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6278562"/>
          </a:xfrm>
          <a:solidFill>
            <a:schemeClr val="accent3">
              <a:lumMod val="60000"/>
              <a:lumOff val="40000"/>
            </a:schemeClr>
          </a:solidFill>
        </p:spPr>
        <p:txBody>
          <a:bodyPr>
            <a:normAutofit/>
          </a:bodyPr>
          <a:lstStyle/>
          <a:p>
            <a:r>
              <a:rPr lang="en-US" sz="4000" dirty="0" smtClean="0">
                <a:solidFill>
                  <a:schemeClr val="bg1"/>
                </a:solidFill>
                <a:latin typeface="Arial Black" panose="020B0A04020102020204" pitchFamily="34" charset="0"/>
                <a:cs typeface="Times New Roman" panose="02020603050405020304" pitchFamily="18" charset="0"/>
              </a:rPr>
              <a:t>MORE ARE TO COME, </a:t>
            </a:r>
            <a:r>
              <a:rPr lang="en-US" sz="4000" dirty="0" smtClean="0">
                <a:solidFill>
                  <a:schemeClr val="bg1"/>
                </a:solidFill>
                <a:latin typeface="Times New Roman" panose="02020603050405020304" pitchFamily="18" charset="0"/>
                <a:cs typeface="Times New Roman" panose="02020603050405020304" pitchFamily="18" charset="0"/>
              </a:rPr>
              <a:t>ESPECIALLY </a:t>
            </a:r>
            <a:r>
              <a:rPr lang="en-US" sz="4000" dirty="0">
                <a:solidFill>
                  <a:schemeClr val="bg1"/>
                </a:solidFill>
                <a:latin typeface="Times New Roman" panose="02020603050405020304" pitchFamily="18" charset="0"/>
                <a:cs typeface="Times New Roman" panose="02020603050405020304" pitchFamily="18" charset="0"/>
              </a:rPr>
              <a:t>THE INTERNAL APPEARANCE</a:t>
            </a:r>
          </a:p>
        </p:txBody>
      </p:sp>
    </p:spTree>
    <p:extLst>
      <p:ext uri="{BB962C8B-B14F-4D97-AF65-F5344CB8AC3E}">
        <p14:creationId xmlns:p14="http://schemas.microsoft.com/office/powerpoint/2010/main" val="40883549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COLLEGE PROFILE</Template>
  <TotalTime>352</TotalTime>
  <Words>2103</Words>
  <Application>Microsoft Office PowerPoint</Application>
  <PresentationFormat>On-screen Show (4:3)</PresentationFormat>
  <Paragraphs>766</Paragraphs>
  <Slides>62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Arial</vt:lpstr>
      <vt:lpstr>Arial Black</vt:lpstr>
      <vt:lpstr>Calibri</vt:lpstr>
      <vt:lpstr>Times New Roman</vt:lpstr>
      <vt:lpstr>Wingdings</vt:lpstr>
      <vt:lpstr>Office Theme</vt:lpstr>
      <vt:lpstr>ST. JOHN BOSCO CORE PTC-LODONGA   COLLEGE PROFILE AND STATUS </vt:lpstr>
      <vt:lpstr>GEOGRAPHICAL LOCATION</vt:lpstr>
      <vt:lpstr>HISTORY</vt:lpstr>
      <vt:lpstr>GROWTH OF THE COLLEGE</vt:lpstr>
      <vt:lpstr>SET BACK</vt:lpstr>
      <vt:lpstr>PRINCIPALS SINCE THE ESTABLISHMENT OF THE COLLEGE</vt:lpstr>
      <vt:lpstr>PRINCIPALS SINCE THE ESTABLISHMENT OF THE COLLEGE CON’T</vt:lpstr>
      <vt:lpstr>COLLEGE PHILOSOPHY</vt:lpstr>
      <vt:lpstr> COLLEGE OBJECTIVES </vt:lpstr>
      <vt:lpstr>OBJECTIVES CON’T</vt:lpstr>
      <vt:lpstr>BOARD OF GOVERNORS (BOG)</vt:lpstr>
      <vt:lpstr>LIST OF BOG CON’T</vt:lpstr>
      <vt:lpstr>  FUNCTIONS OF BOG </vt:lpstr>
      <vt:lpstr>INTERNAL ADMINISTRATORS</vt:lpstr>
      <vt:lpstr>FUNCTIONS OF ADMINISTRATORS</vt:lpstr>
      <vt:lpstr>FUNCTIONS OF ADMINISTRATORS CON’T</vt:lpstr>
      <vt:lpstr>TOOLS OF ADMINISTRATION </vt:lpstr>
      <vt:lpstr>CURRENT TEACHING STAFF, ACADEMIC QUALIFICATION AND SUBJECTS OF SPECIALIZATION</vt:lpstr>
      <vt:lpstr>PowerPoint Presentation</vt:lpstr>
      <vt:lpstr>PowerPoint Presentation</vt:lpstr>
      <vt:lpstr>PROFESSIONAL NON-TEACHING STAFF </vt:lpstr>
      <vt:lpstr>PROFESSIONAL NON-TEACHING STAFF CON’T</vt:lpstr>
      <vt:lpstr>LIST OF SUPPORT STAFF </vt:lpstr>
      <vt:lpstr> FUNCTIONS OF PRE-SERVICE  </vt:lpstr>
      <vt:lpstr>FUNCTIONS OF PRE-SERVICE CON’T</vt:lpstr>
      <vt:lpstr>OUT REACH TUTORS COORDINATING CENTRE TUTORS(CCT) </vt:lpstr>
      <vt:lpstr>OUT REACH CATCHMENT AREA</vt:lpstr>
      <vt:lpstr>OUT REACH CATCHMENT AREA CON’T</vt:lpstr>
      <vt:lpstr>FUNCTIONS OF OUTREACH TUTORS (CCT)</vt:lpstr>
      <vt:lpstr>FUNCTIONS OF OUTREACH TUTORS (CCT) CON’T</vt:lpstr>
      <vt:lpstr>PROGRAMS IN THE COLLEGE</vt:lpstr>
      <vt:lpstr>ENROLMENT FOR THE LAST FIVE YEARS</vt:lpstr>
      <vt:lpstr> PROJECTS OF THE COLLEGE </vt:lpstr>
      <vt:lpstr>DEVELOPMENT PARTNERS</vt:lpstr>
      <vt:lpstr>KEY ACHIEVEMENTS </vt:lpstr>
      <vt:lpstr>KEY ACHIEVEMENTS CON’T</vt:lpstr>
      <vt:lpstr>KEY CHALLENGES </vt:lpstr>
      <vt:lpstr>WAY FORWARD</vt:lpstr>
      <vt:lpstr>PowerPoint Presentation</vt:lpstr>
      <vt:lpstr>COLLEGE STRUCTURES</vt:lpstr>
      <vt:lpstr>DORMITORIES </vt:lpstr>
      <vt:lpstr>COMPOUND IN FRONT OF THE DORMITORIES AND THE MULTI-PURPOSE HALL</vt:lpstr>
      <vt:lpstr>COMPOUND BEHIND THE MULTI-PURPOSE HALL AND DORMITORIES</vt:lpstr>
      <vt:lpstr>VIEW OF PRINCIPAL’S GARDEN</vt:lpstr>
      <vt:lpstr>LATRINE IN THE QUARTER</vt:lpstr>
      <vt:lpstr>DORMITORY</vt:lpstr>
      <vt:lpstr>LADIES DORMITORIES</vt:lpstr>
      <vt:lpstr>CLASSROOMS</vt:lpstr>
      <vt:lpstr>TARANTINO DORMITORY</vt:lpstr>
      <vt:lpstr>KITCHEN</vt:lpstr>
      <vt:lpstr>PATH TO CHAPLAINCY</vt:lpstr>
      <vt:lpstr>COLLEGE GATE FROM INSIDE</vt:lpstr>
      <vt:lpstr>STAFF HOUSE</vt:lpstr>
      <vt:lpstr>VIEW OF LADIES DORMITORY</vt:lpstr>
      <vt:lpstr>STAFF HOUSE</vt:lpstr>
      <vt:lpstr>STUDENT’S VIP LATRINE AND BATHING SHELTER</vt:lpstr>
      <vt:lpstr>VIEW OF ADMINISTRATION BLOCK AND TUTORIAL BLOCK</vt:lpstr>
      <vt:lpstr>COLLEGE MINI-BUS OLD OUT-OF-ROAD TATA LORRY</vt:lpstr>
      <vt:lpstr>ECD RESOURCE ROOM</vt:lpstr>
      <vt:lpstr>SCIENCE LABORATORY</vt:lpstr>
      <vt:lpstr>CLASSROOMS AND SCIENCE LABORATORY</vt:lpstr>
      <vt:lpstr>MORE ARE TO COME, ESPECIALLY THE INTERNAL APPEARANCE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 JOHN BOSCO CORE PTC-LODONGA  COLLEGE PROFILE</dc:title>
  <dc:creator>Glibert</dc:creator>
  <cp:lastModifiedBy>Glibert</cp:lastModifiedBy>
  <cp:revision>89</cp:revision>
  <dcterms:created xsi:type="dcterms:W3CDTF">2025-06-05T04:22:08Z</dcterms:created>
  <dcterms:modified xsi:type="dcterms:W3CDTF">2025-06-05T11:32:39Z</dcterms:modified>
</cp:coreProperties>
</file>